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60" r:id="rId3"/>
    <p:sldId id="310" r:id="rId4"/>
    <p:sldId id="259" r:id="rId5"/>
    <p:sldId id="261" r:id="rId6"/>
    <p:sldId id="305" r:id="rId7"/>
    <p:sldId id="286" r:id="rId8"/>
    <p:sldId id="303" r:id="rId9"/>
    <p:sldId id="287" r:id="rId10"/>
    <p:sldId id="306" r:id="rId11"/>
    <p:sldId id="296" r:id="rId12"/>
    <p:sldId id="307" r:id="rId13"/>
    <p:sldId id="297" r:id="rId14"/>
    <p:sldId id="309" r:id="rId15"/>
    <p:sldId id="298" r:id="rId16"/>
    <p:sldId id="288" r:id="rId17"/>
    <p:sldId id="290" r:id="rId18"/>
    <p:sldId id="292" r:id="rId19"/>
    <p:sldId id="291" r:id="rId20"/>
    <p:sldId id="293" r:id="rId21"/>
    <p:sldId id="294" r:id="rId22"/>
    <p:sldId id="295" r:id="rId23"/>
    <p:sldId id="300" r:id="rId24"/>
    <p:sldId id="289" r:id="rId25"/>
    <p:sldId id="272" r:id="rId26"/>
    <p:sldId id="301" r:id="rId27"/>
    <p:sldId id="302" r:id="rId28"/>
    <p:sldId id="278" r:id="rId29"/>
  </p:sldIdLst>
  <p:sldSz cx="9144000" cy="5143500" type="screen16x9"/>
  <p:notesSz cx="6858000" cy="9144000"/>
  <p:embeddedFontLst>
    <p:embeddedFont>
      <p:font typeface="Merriweather"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33B4F5-3B3D-454D-8F93-CF64A9E59E44}">
  <a:tblStyle styleId="{B933B4F5-3B3D-454D-8F93-CF64A9E59E4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84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32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025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66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1903500" y="1786850"/>
            <a:ext cx="5337000" cy="15699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1944450" y="1831388"/>
            <a:ext cx="5255100" cy="1480800"/>
          </a:xfrm>
          <a:prstGeom prst="rect">
            <a:avLst/>
          </a:prstGeom>
          <a:solidFill>
            <a:srgbClr val="222222"/>
          </a:solidFill>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100" y="2580675"/>
            <a:ext cx="9144000" cy="256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3"/>
          <p:cNvSpPr/>
          <p:nvPr/>
        </p:nvSpPr>
        <p:spPr>
          <a:xfrm>
            <a:off x="662350" y="2122875"/>
            <a:ext cx="7819200" cy="8976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3"/>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 name="Google Shape;17;p3"/>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1pPr>
            <a:lvl2pPr lvl="1"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2pPr>
            <a:lvl3pPr lvl="2"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3pPr>
            <a:lvl4pPr lvl="3"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a:endParaRPr/>
          </a:p>
        </p:txBody>
      </p:sp>
      <p:sp>
        <p:nvSpPr>
          <p:cNvPr id="18" name="Google Shape;18;p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dk1"/>
        </a:solidFill>
        <a:effectLst/>
      </p:bgPr>
    </p:bg>
    <p:spTree>
      <p:nvGrpSpPr>
        <p:cNvPr id="1" name="Shape 19"/>
        <p:cNvGrpSpPr/>
        <p:nvPr/>
      </p:nvGrpSpPr>
      <p:grpSpPr>
        <a:xfrm>
          <a:off x="0" y="0"/>
          <a:ext cx="0" cy="0"/>
          <a:chOff x="0" y="0"/>
          <a:chExt cx="0" cy="0"/>
        </a:xfrm>
      </p:grpSpPr>
      <p:sp>
        <p:nvSpPr>
          <p:cNvPr id="20" name="Google Shape;20;p4"/>
          <p:cNvSpPr/>
          <p:nvPr/>
        </p:nvSpPr>
        <p:spPr>
          <a:xfrm>
            <a:off x="100" y="0"/>
            <a:ext cx="9144000" cy="164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4"/>
          <p:cNvSpPr/>
          <p:nvPr/>
        </p:nvSpPr>
        <p:spPr>
          <a:xfrm>
            <a:off x="4087475" y="1147237"/>
            <a:ext cx="969300" cy="969300"/>
          </a:xfrm>
          <a:prstGeom prst="rect">
            <a:avLst/>
          </a:prstGeom>
          <a:noFill/>
          <a:ln w="9525"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4"/>
          <p:cNvSpPr/>
          <p:nvPr/>
        </p:nvSpPr>
        <p:spPr>
          <a:xfrm>
            <a:off x="4135950" y="1208048"/>
            <a:ext cx="872100" cy="847500"/>
          </a:xfrm>
          <a:prstGeom prst="rect">
            <a:avLst/>
          </a:pr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4"/>
          <p:cNvSpPr txBox="1">
            <a:spLocks noGrp="1"/>
          </p:cNvSpPr>
          <p:nvPr>
            <p:ph type="body" idx="1"/>
          </p:nvPr>
        </p:nvSpPr>
        <p:spPr>
          <a:xfrm>
            <a:off x="1568100" y="2314200"/>
            <a:ext cx="6007800" cy="819900"/>
          </a:xfrm>
          <a:prstGeom prst="rect">
            <a:avLst/>
          </a:prstGeom>
        </p:spPr>
        <p:txBody>
          <a:bodyPr spcFirstLastPara="1" wrap="square" lIns="91425" tIns="91425" rIns="91425" bIns="91425" anchor="t" anchorCtr="0">
            <a:noAutofit/>
          </a:bodyPr>
          <a:lstStyle>
            <a:lvl1pPr marL="457200" lvl="0" indent="-342900" algn="ctr" rtl="0">
              <a:spcBef>
                <a:spcPts val="600"/>
              </a:spcBef>
              <a:spcAft>
                <a:spcPts val="0"/>
              </a:spcAft>
              <a:buClr>
                <a:srgbClr val="FFFFFF"/>
              </a:buClr>
              <a:buSzPts val="1800"/>
              <a:buFont typeface="Merriweather"/>
              <a:buChar char="◉"/>
              <a:defRPr i="1">
                <a:solidFill>
                  <a:srgbClr val="FFFFFF"/>
                </a:solidFill>
                <a:latin typeface="Merriweather"/>
                <a:ea typeface="Merriweather"/>
                <a:cs typeface="Merriweather"/>
                <a:sym typeface="Merriweather"/>
              </a:defRPr>
            </a:lvl1pPr>
            <a:lvl2pPr marL="914400" lvl="1"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2pPr>
            <a:lvl3pPr marL="1371600" lvl="2"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3pPr>
            <a:lvl4pPr marL="1828800" lvl="3"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4pPr>
            <a:lvl5pPr marL="2286000" lvl="4"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5pPr>
            <a:lvl6pPr marL="2743200" lvl="5"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6pPr>
            <a:lvl7pPr marL="3200400" lvl="6"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7pPr>
            <a:lvl8pPr marL="3657600" lvl="7"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8pPr>
            <a:lvl9pPr marL="4114800" lvl="8" indent="-38100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9pPr>
          </a:lstStyle>
          <a:p>
            <a:endParaRPr/>
          </a:p>
        </p:txBody>
      </p:sp>
      <p:sp>
        <p:nvSpPr>
          <p:cNvPr id="24" name="Google Shape;24;p4"/>
          <p:cNvSpPr txBox="1"/>
          <p:nvPr/>
        </p:nvSpPr>
        <p:spPr>
          <a:xfrm>
            <a:off x="3593400" y="1134156"/>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22222"/>
                </a:solidFill>
                <a:latin typeface="Raleway"/>
                <a:ea typeface="Raleway"/>
                <a:cs typeface="Raleway"/>
                <a:sym typeface="Raleway"/>
              </a:rPr>
              <a:t>“</a:t>
            </a:r>
            <a:endParaRPr sz="9600" dirty="0">
              <a:solidFill>
                <a:srgbClr val="222222"/>
              </a:solidFill>
              <a:latin typeface="Raleway"/>
              <a:ea typeface="Raleway"/>
              <a:cs typeface="Raleway"/>
              <a:sym typeface="Raleway"/>
            </a:endParaRPr>
          </a:p>
        </p:txBody>
      </p:sp>
      <p:sp>
        <p:nvSpPr>
          <p:cNvPr id="25" name="Google Shape;25;p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3"/>
                </a:solidFill>
                <a:latin typeface="Merriweather"/>
                <a:ea typeface="Merriweather"/>
                <a:cs typeface="Merriweather"/>
                <a:sym typeface="Merriweather"/>
              </a:defRPr>
            </a:lvl1pPr>
            <a:lvl2pPr lvl="1">
              <a:buNone/>
              <a:defRPr>
                <a:solidFill>
                  <a:schemeClr val="accent3"/>
                </a:solidFill>
                <a:latin typeface="Merriweather"/>
                <a:ea typeface="Merriweather"/>
                <a:cs typeface="Merriweather"/>
                <a:sym typeface="Merriweather"/>
              </a:defRPr>
            </a:lvl2pPr>
            <a:lvl3pPr lvl="2">
              <a:buNone/>
              <a:defRPr>
                <a:solidFill>
                  <a:schemeClr val="accent3"/>
                </a:solidFill>
                <a:latin typeface="Merriweather"/>
                <a:ea typeface="Merriweather"/>
                <a:cs typeface="Merriweather"/>
                <a:sym typeface="Merriweather"/>
              </a:defRPr>
            </a:lvl3pPr>
            <a:lvl4pPr lvl="3">
              <a:buNone/>
              <a:defRPr>
                <a:solidFill>
                  <a:schemeClr val="accent3"/>
                </a:solidFill>
                <a:latin typeface="Merriweather"/>
                <a:ea typeface="Merriweather"/>
                <a:cs typeface="Merriweather"/>
                <a:sym typeface="Merriweather"/>
              </a:defRPr>
            </a:lvl4pPr>
            <a:lvl5pPr lvl="4">
              <a:buNone/>
              <a:defRPr>
                <a:solidFill>
                  <a:schemeClr val="accent3"/>
                </a:solidFill>
                <a:latin typeface="Merriweather"/>
                <a:ea typeface="Merriweather"/>
                <a:cs typeface="Merriweather"/>
                <a:sym typeface="Merriweather"/>
              </a:defRPr>
            </a:lvl5pPr>
            <a:lvl6pPr lvl="5">
              <a:buNone/>
              <a:defRPr>
                <a:solidFill>
                  <a:schemeClr val="accent3"/>
                </a:solidFill>
                <a:latin typeface="Merriweather"/>
                <a:ea typeface="Merriweather"/>
                <a:cs typeface="Merriweather"/>
                <a:sym typeface="Merriweather"/>
              </a:defRPr>
            </a:lvl6pPr>
            <a:lvl7pPr lvl="6">
              <a:buNone/>
              <a:defRPr>
                <a:solidFill>
                  <a:schemeClr val="accent3"/>
                </a:solidFill>
                <a:latin typeface="Merriweather"/>
                <a:ea typeface="Merriweather"/>
                <a:cs typeface="Merriweather"/>
                <a:sym typeface="Merriweather"/>
              </a:defRPr>
            </a:lvl7pPr>
            <a:lvl8pPr lvl="7">
              <a:buNone/>
              <a:defRPr>
                <a:solidFill>
                  <a:schemeClr val="accent3"/>
                </a:solidFill>
                <a:latin typeface="Merriweather"/>
                <a:ea typeface="Merriweather"/>
                <a:cs typeface="Merriweather"/>
                <a:sym typeface="Merriweather"/>
              </a:defRPr>
            </a:lvl8pPr>
            <a:lvl9pPr lvl="8">
              <a:buNone/>
              <a:defRPr>
                <a:solidFill>
                  <a:schemeClr val="accent3"/>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5"/>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5"/>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1" name="Google Shape;31;p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8"/>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4297650" y="4764749"/>
            <a:ext cx="548700" cy="302700"/>
          </a:xfrm>
          <a:prstGeom prst="rect">
            <a:avLst/>
          </a:prstGeom>
          <a:ln>
            <a:noFill/>
          </a:ln>
        </p:spPr>
        <p:txBody>
          <a:bodyPr spcFirstLastPara="1" wrap="square" lIns="91425" tIns="91425" rIns="91425" bIns="91425" anchor="t" anchorCtr="0">
            <a:noAutofit/>
          </a:bodyPr>
          <a:lstStyle>
            <a:lvl1pPr lvl="0">
              <a:buNone/>
              <a:defRPr>
                <a:solidFill>
                  <a:srgbClr val="F5F1E0"/>
                </a:solidFill>
              </a:defRPr>
            </a:lvl1pPr>
            <a:lvl2pPr lvl="1">
              <a:buNone/>
              <a:defRPr>
                <a:solidFill>
                  <a:srgbClr val="F5F1E0"/>
                </a:solidFill>
              </a:defRPr>
            </a:lvl2pPr>
            <a:lvl3pPr lvl="2">
              <a:buNone/>
              <a:defRPr>
                <a:solidFill>
                  <a:srgbClr val="F5F1E0"/>
                </a:solidFill>
              </a:defRPr>
            </a:lvl3pPr>
            <a:lvl4pPr lvl="3">
              <a:buNone/>
              <a:defRPr>
                <a:solidFill>
                  <a:srgbClr val="F5F1E0"/>
                </a:solidFill>
              </a:defRPr>
            </a:lvl4pPr>
            <a:lvl5pPr lvl="4">
              <a:buNone/>
              <a:defRPr>
                <a:solidFill>
                  <a:srgbClr val="F5F1E0"/>
                </a:solidFill>
              </a:defRPr>
            </a:lvl5pPr>
            <a:lvl6pPr lvl="5">
              <a:buNone/>
              <a:defRPr>
                <a:solidFill>
                  <a:srgbClr val="F5F1E0"/>
                </a:solidFill>
              </a:defRPr>
            </a:lvl6pPr>
            <a:lvl7pPr lvl="6">
              <a:buNone/>
              <a:defRPr>
                <a:solidFill>
                  <a:srgbClr val="F5F1E0"/>
                </a:solidFill>
              </a:defRPr>
            </a:lvl7pPr>
            <a:lvl8pPr lvl="7">
              <a:buNone/>
              <a:defRPr>
                <a:solidFill>
                  <a:srgbClr val="F5F1E0"/>
                </a:solidFill>
              </a:defRPr>
            </a:lvl8pPr>
            <a:lvl9pPr lvl="8">
              <a:buNone/>
              <a:defRPr>
                <a:solidFill>
                  <a:srgbClr val="F5F1E0"/>
                </a:solidFill>
              </a:defRPr>
            </a:lvl9pPr>
          </a:lstStyle>
          <a:p>
            <a:pPr marL="0" lvl="0" indent="0" algn="ctr" rtl="0">
              <a:spcBef>
                <a:spcPts val="0"/>
              </a:spcBef>
              <a:spcAft>
                <a:spcPts val="0"/>
              </a:spcAft>
              <a:buNone/>
            </a:pPr>
            <a:fld id="{00000000-1234-1234-1234-123412341234}" type="slidenum">
              <a:rPr lang="en"/>
              <a:t>‹#›</a:t>
            </a:fld>
            <a:endParaRPr dirty="0"/>
          </a:p>
        </p:txBody>
      </p:sp>
      <p:sp>
        <p:nvSpPr>
          <p:cNvPr id="62" name="Google Shape;62;p11"/>
          <p:cNvSpPr/>
          <p:nvPr/>
        </p:nvSpPr>
        <p:spPr>
          <a:xfrm>
            <a:off x="322800" y="328500"/>
            <a:ext cx="8498400" cy="4486500"/>
          </a:xfrm>
          <a:prstGeom prst="rect">
            <a:avLst/>
          </a:prstGeom>
          <a:noFill/>
          <a:ln w="952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1"/>
          <p:cNvSpPr/>
          <p:nvPr/>
        </p:nvSpPr>
        <p:spPr>
          <a:xfrm>
            <a:off x="385544" y="389475"/>
            <a:ext cx="8373000" cy="43647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1pPr>
            <a:lvl2pPr lvl="1"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2pPr>
            <a:lvl3pPr lvl="2"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3pPr>
            <a:lvl4pPr lvl="3"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4pPr>
            <a:lvl5pPr lvl="4"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5pPr>
            <a:lvl6pPr lvl="5"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6pPr>
            <a:lvl7pPr lvl="6"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7pPr>
            <a:lvl8pPr lvl="7"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8pPr>
            <a:lvl9pPr lvl="8"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1944450" y="1831388"/>
            <a:ext cx="5255100" cy="14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Privacy Concerns on Contact Tracing App</a:t>
            </a:r>
            <a:endParaRPr dirty="0"/>
          </a:p>
        </p:txBody>
      </p:sp>
      <p:sp>
        <p:nvSpPr>
          <p:cNvPr id="3" name="Google Shape;99;p16">
            <a:extLst>
              <a:ext uri="{FF2B5EF4-FFF2-40B4-BE49-F238E27FC236}">
                <a16:creationId xmlns:a16="http://schemas.microsoft.com/office/drawing/2014/main" id="{23BE458D-2B3E-49DE-A274-C7FD670E2E44}"/>
              </a:ext>
            </a:extLst>
          </p:cNvPr>
          <p:cNvSpPr txBox="1">
            <a:spLocks/>
          </p:cNvSpPr>
          <p:nvPr/>
        </p:nvSpPr>
        <p:spPr>
          <a:xfrm>
            <a:off x="685800" y="3554804"/>
            <a:ext cx="77724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dirty="0">
                <a:solidFill>
                  <a:srgbClr val="F5F1E0"/>
                </a:solidFill>
              </a:rPr>
              <a:t>Communities - Domain</a:t>
            </a:r>
            <a:endParaRPr lang="en-US" dirty="0">
              <a:solidFill>
                <a:srgbClr val="F5F1E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3CA45-05BC-4FDD-8F92-EB4C75CC92DD}"/>
              </a:ext>
            </a:extLst>
          </p:cNvPr>
          <p:cNvSpPr>
            <a:spLocks noGrp="1"/>
          </p:cNvSpPr>
          <p:nvPr>
            <p:ph type="title"/>
          </p:nvPr>
        </p:nvSpPr>
        <p:spPr/>
        <p:txBody>
          <a:bodyPr/>
          <a:lstStyle/>
          <a:p>
            <a:r>
              <a:rPr lang="en-US" altLang="ko-KR" dirty="0"/>
              <a:t>Actual Impact of the system – paper</a:t>
            </a:r>
            <a:endParaRPr lang="ko-KR" altLang="en-US" dirty="0"/>
          </a:p>
        </p:txBody>
      </p:sp>
      <p:sp>
        <p:nvSpPr>
          <p:cNvPr id="4" name="슬라이드 번호 개체 틀 3">
            <a:extLst>
              <a:ext uri="{FF2B5EF4-FFF2-40B4-BE49-F238E27FC236}">
                <a16:creationId xmlns:a16="http://schemas.microsoft.com/office/drawing/2014/main" id="{27DBAF67-C3B8-43FE-80B9-B782AC2D4F8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그림 4">
            <a:extLst>
              <a:ext uri="{FF2B5EF4-FFF2-40B4-BE49-F238E27FC236}">
                <a16:creationId xmlns:a16="http://schemas.microsoft.com/office/drawing/2014/main" id="{00A583A2-B88E-4C63-92F5-2BC1F9BFCCAF}"/>
              </a:ext>
            </a:extLst>
          </p:cNvPr>
          <p:cNvPicPr>
            <a:picLocks noChangeAspect="1"/>
          </p:cNvPicPr>
          <p:nvPr/>
        </p:nvPicPr>
        <p:blipFill>
          <a:blip r:embed="rId2"/>
          <a:stretch>
            <a:fillRect/>
          </a:stretch>
        </p:blipFill>
        <p:spPr>
          <a:xfrm>
            <a:off x="489121" y="1289175"/>
            <a:ext cx="4574716" cy="1354248"/>
          </a:xfrm>
          <a:prstGeom prst="rect">
            <a:avLst/>
          </a:prstGeom>
        </p:spPr>
      </p:pic>
      <p:pic>
        <p:nvPicPr>
          <p:cNvPr id="6" name="그림 5">
            <a:extLst>
              <a:ext uri="{FF2B5EF4-FFF2-40B4-BE49-F238E27FC236}">
                <a16:creationId xmlns:a16="http://schemas.microsoft.com/office/drawing/2014/main" id="{8092F8E8-A0C2-4EA5-92FD-11B42CF234B7}"/>
              </a:ext>
            </a:extLst>
          </p:cNvPr>
          <p:cNvPicPr>
            <a:picLocks noChangeAspect="1"/>
          </p:cNvPicPr>
          <p:nvPr/>
        </p:nvPicPr>
        <p:blipFill>
          <a:blip r:embed="rId3"/>
          <a:stretch>
            <a:fillRect/>
          </a:stretch>
        </p:blipFill>
        <p:spPr>
          <a:xfrm>
            <a:off x="489120" y="3046882"/>
            <a:ext cx="7373379" cy="1352739"/>
          </a:xfrm>
          <a:prstGeom prst="rect">
            <a:avLst/>
          </a:prstGeom>
        </p:spPr>
      </p:pic>
      <p:pic>
        <p:nvPicPr>
          <p:cNvPr id="8194" name="Picture 2">
            <a:extLst>
              <a:ext uri="{FF2B5EF4-FFF2-40B4-BE49-F238E27FC236}">
                <a16:creationId xmlns:a16="http://schemas.microsoft.com/office/drawing/2014/main" id="{3A136029-6695-4BD2-B2B0-DB126C331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455" y="1375965"/>
            <a:ext cx="3844636" cy="11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9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7E1A9-CE38-4798-8736-4E0688C93FA7}"/>
              </a:ext>
            </a:extLst>
          </p:cNvPr>
          <p:cNvSpPr>
            <a:spLocks noGrp="1"/>
          </p:cNvSpPr>
          <p:nvPr>
            <p:ph type="title"/>
          </p:nvPr>
        </p:nvSpPr>
        <p:spPr/>
        <p:txBody>
          <a:bodyPr/>
          <a:lstStyle/>
          <a:p>
            <a:r>
              <a:rPr lang="en-US" altLang="ko-KR" dirty="0"/>
              <a:t>Effectiveness of the system as mobile application</a:t>
            </a:r>
            <a:endParaRPr lang="ko-KR" altLang="en-US" dirty="0"/>
          </a:p>
        </p:txBody>
      </p:sp>
      <p:sp>
        <p:nvSpPr>
          <p:cNvPr id="3" name="텍스트 개체 틀 2">
            <a:extLst>
              <a:ext uri="{FF2B5EF4-FFF2-40B4-BE49-F238E27FC236}">
                <a16:creationId xmlns:a16="http://schemas.microsoft.com/office/drawing/2014/main" id="{5E58CC31-0B2A-45FE-BDAB-3B2208A697E5}"/>
              </a:ext>
            </a:extLst>
          </p:cNvPr>
          <p:cNvSpPr>
            <a:spLocks noGrp="1"/>
          </p:cNvSpPr>
          <p:nvPr>
            <p:ph type="body" idx="1"/>
          </p:nvPr>
        </p:nvSpPr>
        <p:spPr/>
        <p:txBody>
          <a:bodyPr/>
          <a:lstStyle/>
          <a:p>
            <a:r>
              <a:rPr lang="en-US" altLang="ko-KR" dirty="0"/>
              <a:t>Is it more effective because it is mobile application based?</a:t>
            </a:r>
          </a:p>
          <a:p>
            <a:r>
              <a:rPr lang="en-US" altLang="ko-KR" dirty="0"/>
              <a:t>Is it more convenient and actually working?</a:t>
            </a:r>
          </a:p>
          <a:p>
            <a:pPr marL="114300" indent="0">
              <a:buNone/>
            </a:pPr>
            <a:endParaRPr lang="ko-KR" altLang="en-US" dirty="0"/>
          </a:p>
        </p:txBody>
      </p:sp>
      <p:sp>
        <p:nvSpPr>
          <p:cNvPr id="4" name="슬라이드 번호 개체 틀 3">
            <a:extLst>
              <a:ext uri="{FF2B5EF4-FFF2-40B4-BE49-F238E27FC236}">
                <a16:creationId xmlns:a16="http://schemas.microsoft.com/office/drawing/2014/main" id="{A8E2F6F5-0076-4A3D-8018-B9E2E0B980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553711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7E1A9-CE38-4798-8736-4E0688C93FA7}"/>
              </a:ext>
            </a:extLst>
          </p:cNvPr>
          <p:cNvSpPr>
            <a:spLocks noGrp="1"/>
          </p:cNvSpPr>
          <p:nvPr>
            <p:ph type="title"/>
          </p:nvPr>
        </p:nvSpPr>
        <p:spPr/>
        <p:txBody>
          <a:bodyPr/>
          <a:lstStyle/>
          <a:p>
            <a:r>
              <a:rPr lang="en-US" altLang="ko-KR" dirty="0"/>
              <a:t>Effectiveness of the system as mobile application - paper</a:t>
            </a:r>
            <a:endParaRPr lang="ko-KR" altLang="en-US" dirty="0"/>
          </a:p>
        </p:txBody>
      </p:sp>
      <p:sp>
        <p:nvSpPr>
          <p:cNvPr id="4" name="슬라이드 번호 개체 틀 3">
            <a:extLst>
              <a:ext uri="{FF2B5EF4-FFF2-40B4-BE49-F238E27FC236}">
                <a16:creationId xmlns:a16="http://schemas.microsoft.com/office/drawing/2014/main" id="{A8E2F6F5-0076-4A3D-8018-B9E2E0B980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7170" name="Picture 2">
            <a:extLst>
              <a:ext uri="{FF2B5EF4-FFF2-40B4-BE49-F238E27FC236}">
                <a16:creationId xmlns:a16="http://schemas.microsoft.com/office/drawing/2014/main" id="{407A7149-3095-40A4-B251-0AD0AE7B5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68" y="1285015"/>
            <a:ext cx="4080164" cy="16150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383B50A-1E5F-4F4C-BFA8-F5FC65EC6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473" y="1428750"/>
            <a:ext cx="3793787"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E18B0A5-E3AD-4F1A-8FAE-9911CDCE0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60" y="3058367"/>
            <a:ext cx="59436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6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7E1A9-CE38-4798-8736-4E0688C93FA7}"/>
              </a:ext>
            </a:extLst>
          </p:cNvPr>
          <p:cNvSpPr>
            <a:spLocks noGrp="1"/>
          </p:cNvSpPr>
          <p:nvPr>
            <p:ph type="title"/>
          </p:nvPr>
        </p:nvSpPr>
        <p:spPr/>
        <p:txBody>
          <a:bodyPr/>
          <a:lstStyle/>
          <a:p>
            <a:r>
              <a:rPr lang="en-US" altLang="ko-KR" dirty="0"/>
              <a:t>Primary Medium</a:t>
            </a:r>
            <a:endParaRPr lang="ko-KR" altLang="en-US" dirty="0"/>
          </a:p>
        </p:txBody>
      </p:sp>
      <p:sp>
        <p:nvSpPr>
          <p:cNvPr id="3" name="텍스트 개체 틀 2">
            <a:extLst>
              <a:ext uri="{FF2B5EF4-FFF2-40B4-BE49-F238E27FC236}">
                <a16:creationId xmlns:a16="http://schemas.microsoft.com/office/drawing/2014/main" id="{5E58CC31-0B2A-45FE-BDAB-3B2208A697E5}"/>
              </a:ext>
            </a:extLst>
          </p:cNvPr>
          <p:cNvSpPr>
            <a:spLocks noGrp="1"/>
          </p:cNvSpPr>
          <p:nvPr>
            <p:ph type="body" idx="1"/>
          </p:nvPr>
        </p:nvSpPr>
        <p:spPr/>
        <p:txBody>
          <a:bodyPr/>
          <a:lstStyle/>
          <a:p>
            <a:r>
              <a:rPr lang="en-US" altLang="ko-KR" dirty="0"/>
              <a:t>People’s</a:t>
            </a:r>
            <a:r>
              <a:rPr lang="ko-KR" altLang="en-US" dirty="0"/>
              <a:t> </a:t>
            </a:r>
            <a:r>
              <a:rPr lang="en-US" altLang="ko-KR" dirty="0"/>
              <a:t>choice</a:t>
            </a:r>
            <a:r>
              <a:rPr lang="ko-KR" altLang="en-US" dirty="0"/>
              <a:t> </a:t>
            </a:r>
            <a:r>
              <a:rPr lang="en-US" altLang="ko-KR" dirty="0"/>
              <a:t>between</a:t>
            </a:r>
            <a:r>
              <a:rPr lang="ko-KR" altLang="en-US" dirty="0"/>
              <a:t> </a:t>
            </a:r>
            <a:r>
              <a:rPr lang="en-US" altLang="ko-KR" dirty="0"/>
              <a:t>QR</a:t>
            </a:r>
            <a:r>
              <a:rPr lang="ko-KR" altLang="en-US" dirty="0"/>
              <a:t> </a:t>
            </a:r>
            <a:r>
              <a:rPr lang="en-US" altLang="ko-KR" dirty="0"/>
              <a:t>Code</a:t>
            </a:r>
            <a:r>
              <a:rPr lang="ko-KR" altLang="en-US" dirty="0"/>
              <a:t> </a:t>
            </a:r>
            <a:r>
              <a:rPr lang="en-US" altLang="ko-KR" dirty="0"/>
              <a:t>and</a:t>
            </a:r>
            <a:r>
              <a:rPr lang="ko-KR" altLang="en-US" dirty="0"/>
              <a:t> </a:t>
            </a:r>
            <a:r>
              <a:rPr lang="en-US" altLang="ko-KR" dirty="0"/>
              <a:t>pen paper</a:t>
            </a:r>
          </a:p>
          <a:p>
            <a:r>
              <a:rPr lang="en-US" altLang="ko-KR" dirty="0"/>
              <a:t>Both can be used, but what does the shop owner or the customer prefer?</a:t>
            </a:r>
          </a:p>
        </p:txBody>
      </p:sp>
      <p:sp>
        <p:nvSpPr>
          <p:cNvPr id="4" name="슬라이드 번호 개체 틀 3">
            <a:extLst>
              <a:ext uri="{FF2B5EF4-FFF2-40B4-BE49-F238E27FC236}">
                <a16:creationId xmlns:a16="http://schemas.microsoft.com/office/drawing/2014/main" id="{A8E2F6F5-0076-4A3D-8018-B9E2E0B980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09402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7E1A9-CE38-4798-8736-4E0688C93FA7}"/>
              </a:ext>
            </a:extLst>
          </p:cNvPr>
          <p:cNvSpPr>
            <a:spLocks noGrp="1"/>
          </p:cNvSpPr>
          <p:nvPr>
            <p:ph type="title"/>
          </p:nvPr>
        </p:nvSpPr>
        <p:spPr/>
        <p:txBody>
          <a:bodyPr/>
          <a:lstStyle/>
          <a:p>
            <a:r>
              <a:rPr lang="en-US" altLang="ko-KR" dirty="0"/>
              <a:t>Primary Medium-paper</a:t>
            </a:r>
            <a:endParaRPr lang="ko-KR" altLang="en-US" dirty="0"/>
          </a:p>
        </p:txBody>
      </p:sp>
      <p:sp>
        <p:nvSpPr>
          <p:cNvPr id="4" name="슬라이드 번호 개체 틀 3">
            <a:extLst>
              <a:ext uri="{FF2B5EF4-FFF2-40B4-BE49-F238E27FC236}">
                <a16:creationId xmlns:a16="http://schemas.microsoft.com/office/drawing/2014/main" id="{A8E2F6F5-0076-4A3D-8018-B9E2E0B980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9218" name="Picture 2">
            <a:extLst>
              <a:ext uri="{FF2B5EF4-FFF2-40B4-BE49-F238E27FC236}">
                <a16:creationId xmlns:a16="http://schemas.microsoft.com/office/drawing/2014/main" id="{1EE8448F-C15B-4A2F-8625-B1718DBD1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2" y="1138531"/>
            <a:ext cx="3913909" cy="286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4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D7E1A9-CE38-4798-8736-4E0688C93FA7}"/>
              </a:ext>
            </a:extLst>
          </p:cNvPr>
          <p:cNvSpPr>
            <a:spLocks noGrp="1"/>
          </p:cNvSpPr>
          <p:nvPr>
            <p:ph type="title"/>
          </p:nvPr>
        </p:nvSpPr>
        <p:spPr/>
        <p:txBody>
          <a:bodyPr/>
          <a:lstStyle/>
          <a:p>
            <a:r>
              <a:rPr lang="en-US" altLang="ko-KR" dirty="0"/>
              <a:t>Contact tracing in Brisbane Area</a:t>
            </a:r>
            <a:endParaRPr lang="ko-KR" altLang="en-US" dirty="0"/>
          </a:p>
        </p:txBody>
      </p:sp>
      <p:sp>
        <p:nvSpPr>
          <p:cNvPr id="3" name="텍스트 개체 틀 2">
            <a:extLst>
              <a:ext uri="{FF2B5EF4-FFF2-40B4-BE49-F238E27FC236}">
                <a16:creationId xmlns:a16="http://schemas.microsoft.com/office/drawing/2014/main" id="{5E58CC31-0B2A-45FE-BDAB-3B2208A697E5}"/>
              </a:ext>
            </a:extLst>
          </p:cNvPr>
          <p:cNvSpPr>
            <a:spLocks noGrp="1"/>
          </p:cNvSpPr>
          <p:nvPr>
            <p:ph type="body" idx="1"/>
          </p:nvPr>
        </p:nvSpPr>
        <p:spPr/>
        <p:txBody>
          <a:bodyPr/>
          <a:lstStyle/>
          <a:p>
            <a:r>
              <a:rPr lang="en-US" altLang="ko-KR" dirty="0"/>
              <a:t>The different ideas of different people in Brisbane Area</a:t>
            </a:r>
          </a:p>
          <a:p>
            <a:r>
              <a:rPr lang="en-US" altLang="ko-KR" dirty="0"/>
              <a:t>People have different ethnicity</a:t>
            </a:r>
          </a:p>
          <a:p>
            <a:r>
              <a:rPr lang="en-US" altLang="ko-KR" dirty="0"/>
              <a:t>People have different background. What does Brisbane people think?</a:t>
            </a:r>
            <a:endParaRPr lang="ko-KR" altLang="en-US" dirty="0"/>
          </a:p>
        </p:txBody>
      </p:sp>
      <p:sp>
        <p:nvSpPr>
          <p:cNvPr id="4" name="슬라이드 번호 개체 틀 3">
            <a:extLst>
              <a:ext uri="{FF2B5EF4-FFF2-40B4-BE49-F238E27FC236}">
                <a16:creationId xmlns:a16="http://schemas.microsoft.com/office/drawing/2014/main" id="{A8E2F6F5-0076-4A3D-8018-B9E2E0B980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684478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br>
              <a:rPr lang="en" dirty="0"/>
            </a:br>
            <a:r>
              <a:rPr lang="en-US" dirty="0"/>
              <a:t>User Research</a:t>
            </a:r>
            <a:endParaRPr dirty="0"/>
          </a:p>
        </p:txBody>
      </p:sp>
      <p:sp>
        <p:nvSpPr>
          <p:cNvPr id="99" name="Google Shape;99;p16"/>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p>
            <a:pPr marL="0" lvl="0" indent="0"/>
            <a:r>
              <a:rPr lang="en-US" altLang="ko-KR" dirty="0"/>
              <a:t>User Interview and Cultural Probe</a:t>
            </a:r>
            <a:endParaRPr dirty="0"/>
          </a:p>
        </p:txBody>
      </p:sp>
      <p:sp>
        <p:nvSpPr>
          <p:cNvPr id="100" name="Google Shape;100;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dirty="0"/>
          </a:p>
        </p:txBody>
      </p:sp>
    </p:spTree>
    <p:extLst>
      <p:ext uri="{BB962C8B-B14F-4D97-AF65-F5344CB8AC3E}">
        <p14:creationId xmlns:p14="http://schemas.microsoft.com/office/powerpoint/2010/main" val="2428675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EFE589-B20B-414A-8836-FD12FF612904}"/>
              </a:ext>
            </a:extLst>
          </p:cNvPr>
          <p:cNvSpPr>
            <a:spLocks noGrp="1"/>
          </p:cNvSpPr>
          <p:nvPr>
            <p:ph type="title"/>
          </p:nvPr>
        </p:nvSpPr>
        <p:spPr/>
        <p:txBody>
          <a:bodyPr/>
          <a:lstStyle/>
          <a:p>
            <a:r>
              <a:rPr lang="en-US" altLang="ko-KR" dirty="0"/>
              <a:t>Interview - Plan</a:t>
            </a:r>
            <a:endParaRPr lang="ko-KR" altLang="en-US" dirty="0"/>
          </a:p>
        </p:txBody>
      </p:sp>
      <p:sp>
        <p:nvSpPr>
          <p:cNvPr id="3" name="텍스트 개체 틀 2">
            <a:extLst>
              <a:ext uri="{FF2B5EF4-FFF2-40B4-BE49-F238E27FC236}">
                <a16:creationId xmlns:a16="http://schemas.microsoft.com/office/drawing/2014/main" id="{AB22E536-7E49-4814-B9D4-A1F17175B7D9}"/>
              </a:ext>
            </a:extLst>
          </p:cNvPr>
          <p:cNvSpPr>
            <a:spLocks noGrp="1"/>
          </p:cNvSpPr>
          <p:nvPr>
            <p:ph type="body" idx="1"/>
          </p:nvPr>
        </p:nvSpPr>
        <p:spPr/>
        <p:txBody>
          <a:bodyPr/>
          <a:lstStyle/>
          <a:p>
            <a:r>
              <a:rPr lang="en-US" altLang="ko-KR" dirty="0"/>
              <a:t>Aim – To collect data for initial privacy perception and briefing session for cultural probing</a:t>
            </a:r>
          </a:p>
          <a:p>
            <a:r>
              <a:rPr lang="en-US" altLang="ko-KR" dirty="0"/>
              <a:t>Tried to gather information from diverse people</a:t>
            </a:r>
          </a:p>
          <a:p>
            <a:pPr lvl="1"/>
            <a:r>
              <a:rPr lang="en-US" altLang="ko-KR" dirty="0"/>
              <a:t>Different age</a:t>
            </a:r>
          </a:p>
          <a:p>
            <a:pPr lvl="1"/>
            <a:r>
              <a:rPr lang="en-US" altLang="ko-KR" dirty="0"/>
              <a:t>Different job</a:t>
            </a:r>
          </a:p>
          <a:p>
            <a:pPr lvl="1"/>
            <a:r>
              <a:rPr lang="en-US" altLang="ko-KR" dirty="0"/>
              <a:t>Different ethnicity/background</a:t>
            </a:r>
          </a:p>
          <a:p>
            <a:r>
              <a:rPr lang="en-US" altLang="ko-KR" dirty="0"/>
              <a:t>From the research topics and readings interview questions have been created</a:t>
            </a:r>
            <a:endParaRPr lang="ko-KR" altLang="en-US" dirty="0"/>
          </a:p>
        </p:txBody>
      </p:sp>
      <p:sp>
        <p:nvSpPr>
          <p:cNvPr id="4" name="슬라이드 번호 개체 틀 3">
            <a:extLst>
              <a:ext uri="{FF2B5EF4-FFF2-40B4-BE49-F238E27FC236}">
                <a16:creationId xmlns:a16="http://schemas.microsoft.com/office/drawing/2014/main" id="{93E76830-8FB4-4DD9-AE47-CA21A97EA2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51684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9EFC28-D776-4C34-95AD-D6FD186969B6}"/>
              </a:ext>
            </a:extLst>
          </p:cNvPr>
          <p:cNvSpPr>
            <a:spLocks noGrp="1"/>
          </p:cNvSpPr>
          <p:nvPr>
            <p:ph type="title"/>
          </p:nvPr>
        </p:nvSpPr>
        <p:spPr/>
        <p:txBody>
          <a:bodyPr/>
          <a:lstStyle/>
          <a:p>
            <a:r>
              <a:rPr lang="en-US" altLang="ko-KR" dirty="0"/>
              <a:t>Interview Procedures</a:t>
            </a:r>
            <a:endParaRPr lang="ko-KR" altLang="en-US" dirty="0"/>
          </a:p>
        </p:txBody>
      </p:sp>
      <p:sp>
        <p:nvSpPr>
          <p:cNvPr id="3" name="텍스트 개체 틀 2">
            <a:extLst>
              <a:ext uri="{FF2B5EF4-FFF2-40B4-BE49-F238E27FC236}">
                <a16:creationId xmlns:a16="http://schemas.microsoft.com/office/drawing/2014/main" id="{B8B8DED8-C1A2-4505-A021-0A6CBB00AD4C}"/>
              </a:ext>
            </a:extLst>
          </p:cNvPr>
          <p:cNvSpPr>
            <a:spLocks noGrp="1"/>
          </p:cNvSpPr>
          <p:nvPr>
            <p:ph type="body" idx="1"/>
          </p:nvPr>
        </p:nvSpPr>
        <p:spPr/>
        <p:txBody>
          <a:bodyPr/>
          <a:lstStyle/>
          <a:p>
            <a:pPr marL="571500" indent="-457200">
              <a:buFont typeface="+mj-lt"/>
              <a:buAutoNum type="arabicPeriod"/>
            </a:pPr>
            <a:r>
              <a:rPr lang="en-US" altLang="ko-KR" dirty="0"/>
              <a:t>Interviewees are given information about this interview</a:t>
            </a:r>
          </a:p>
          <a:p>
            <a:pPr marL="571500" indent="-457200">
              <a:buFont typeface="+mj-lt"/>
              <a:buAutoNum type="arabicPeriod"/>
            </a:pPr>
            <a:r>
              <a:rPr lang="en-US" altLang="ko-KR" dirty="0"/>
              <a:t>User reads through the consent form and signs it</a:t>
            </a:r>
          </a:p>
          <a:p>
            <a:pPr marL="571500" indent="-457200">
              <a:buFont typeface="+mj-lt"/>
              <a:buAutoNum type="arabicPeriod"/>
            </a:pPr>
            <a:r>
              <a:rPr lang="en-US" altLang="ko-KR" dirty="0"/>
              <a:t>Interview questions are asked. It will be recorded, and photos will be taken</a:t>
            </a:r>
          </a:p>
          <a:p>
            <a:pPr marL="571500" indent="-457200">
              <a:buFont typeface="+mj-lt"/>
              <a:buAutoNum type="arabicPeriod"/>
            </a:pPr>
            <a:r>
              <a:rPr lang="en-US" altLang="ko-KR" dirty="0"/>
              <a:t>Once the interview is finished users are given cultural probes to complete in 3 weeks</a:t>
            </a:r>
          </a:p>
        </p:txBody>
      </p:sp>
      <p:sp>
        <p:nvSpPr>
          <p:cNvPr id="4" name="슬라이드 번호 개체 틀 3">
            <a:extLst>
              <a:ext uri="{FF2B5EF4-FFF2-40B4-BE49-F238E27FC236}">
                <a16:creationId xmlns:a16="http://schemas.microsoft.com/office/drawing/2014/main" id="{6DDD064F-3FD2-4C4D-B66A-1D20C1EBDE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197352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141317-1883-4487-88CB-0A38A761B52E}"/>
              </a:ext>
            </a:extLst>
          </p:cNvPr>
          <p:cNvSpPr>
            <a:spLocks noGrp="1"/>
          </p:cNvSpPr>
          <p:nvPr>
            <p:ph type="title"/>
          </p:nvPr>
        </p:nvSpPr>
        <p:spPr/>
        <p:txBody>
          <a:bodyPr/>
          <a:lstStyle/>
          <a:p>
            <a:r>
              <a:rPr lang="en-US" altLang="ko-KR" dirty="0"/>
              <a:t>Interview Questions</a:t>
            </a:r>
            <a:endParaRPr lang="ko-KR" altLang="en-US" dirty="0"/>
          </a:p>
        </p:txBody>
      </p:sp>
      <p:sp>
        <p:nvSpPr>
          <p:cNvPr id="4" name="슬라이드 번호 개체 틀 3">
            <a:extLst>
              <a:ext uri="{FF2B5EF4-FFF2-40B4-BE49-F238E27FC236}">
                <a16:creationId xmlns:a16="http://schemas.microsoft.com/office/drawing/2014/main" id="{034C3CE8-7D49-4499-BBC2-40F6855BC8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8" name="Rectangle 2">
            <a:extLst>
              <a:ext uri="{FF2B5EF4-FFF2-40B4-BE49-F238E27FC236}">
                <a16:creationId xmlns:a16="http://schemas.microsoft.com/office/drawing/2014/main" id="{16398F53-360E-4CEB-81B6-4B21483ED5D0}"/>
              </a:ext>
            </a:extLst>
          </p:cNvPr>
          <p:cNvSpPr>
            <a:spLocks noChangeArrowheads="1"/>
          </p:cNvSpPr>
          <p:nvPr/>
        </p:nvSpPr>
        <p:spPr bwMode="auto">
          <a:xfrm>
            <a:off x="1893758" y="1186663"/>
            <a:ext cx="78626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dirty="0">
                <a:ln>
                  <a:noFill/>
                </a:ln>
                <a:solidFill>
                  <a:schemeClr val="tx1"/>
                </a:solidFill>
                <a:effectLst/>
                <a:latin typeface="Arial" panose="020B0604020202020204" pitchFamily="34" charset="0"/>
              </a:rPr>
            </a:br>
            <a:endParaRPr kumimoji="0" lang="ko-KR"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표 8">
            <a:extLst>
              <a:ext uri="{FF2B5EF4-FFF2-40B4-BE49-F238E27FC236}">
                <a16:creationId xmlns:a16="http://schemas.microsoft.com/office/drawing/2014/main" id="{73D6C65F-1B58-43E9-A49E-751CBCA72F4C}"/>
              </a:ext>
            </a:extLst>
          </p:cNvPr>
          <p:cNvGraphicFramePr>
            <a:graphicFrameLocks noGrp="1"/>
          </p:cNvGraphicFramePr>
          <p:nvPr>
            <p:extLst>
              <p:ext uri="{D42A27DB-BD31-4B8C-83A1-F6EECF244321}">
                <p14:modId xmlns:p14="http://schemas.microsoft.com/office/powerpoint/2010/main" val="162046778"/>
              </p:ext>
            </p:extLst>
          </p:nvPr>
        </p:nvGraphicFramePr>
        <p:xfrm>
          <a:off x="474237" y="1200551"/>
          <a:ext cx="8195223" cy="3504593"/>
        </p:xfrm>
        <a:graphic>
          <a:graphicData uri="http://schemas.openxmlformats.org/drawingml/2006/table">
            <a:tbl>
              <a:tblPr/>
              <a:tblGrid>
                <a:gridCol w="1636583">
                  <a:extLst>
                    <a:ext uri="{9D8B030D-6E8A-4147-A177-3AD203B41FA5}">
                      <a16:colId xmlns:a16="http://schemas.microsoft.com/office/drawing/2014/main" val="32091912"/>
                    </a:ext>
                  </a:extLst>
                </a:gridCol>
                <a:gridCol w="6558640">
                  <a:extLst>
                    <a:ext uri="{9D8B030D-6E8A-4147-A177-3AD203B41FA5}">
                      <a16:colId xmlns:a16="http://schemas.microsoft.com/office/drawing/2014/main" val="1746291065"/>
                    </a:ext>
                  </a:extLst>
                </a:gridCol>
              </a:tblGrid>
              <a:tr h="386933">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1</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When was the last time that you went out from home? What sort of places did you go to?</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4585963"/>
                  </a:ext>
                </a:extLst>
              </a:tr>
              <a:tr h="242638">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2</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Were you asked to do any form of contact tracing? If so, what?</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0196908"/>
                  </a:ext>
                </a:extLst>
              </a:tr>
              <a:tr h="531227">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3</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If you answered QR code scan for question 2, what information were you asked to provide when creating the QR code, were you provided information about where or  how it will be stored?</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4776382"/>
                  </a:ext>
                </a:extLst>
              </a:tr>
              <a:tr h="242638">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4</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Do you have any concerns about privacy issues when you scan the QR Code?</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38139"/>
                  </a:ext>
                </a:extLst>
              </a:tr>
              <a:tr h="242638">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5</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Are you currently a student or a working person?</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221745"/>
                  </a:ext>
                </a:extLst>
              </a:tr>
              <a:tr h="242638">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6</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At work, What application do you use for virtual chatting or meeting?</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761475"/>
                  </a:ext>
                </a:extLst>
              </a:tr>
              <a:tr h="386933">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7</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If you mentioned zoom in 6, Do you have any privacy concerns while you are using that application (zoom)?</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377027"/>
                  </a:ext>
                </a:extLst>
              </a:tr>
              <a:tr h="386933">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8</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What do you think when you first hear the word privacy ? or what comes into your mind ?</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803574"/>
                  </a:ext>
                </a:extLst>
              </a:tr>
              <a:tr h="531227">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9</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I’m going to show you an article from the news, have a read at it and answer this question please. Do you have any differences of perception to data (privacy) breach before and after reading this article? </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4300156"/>
                  </a:ext>
                </a:extLst>
              </a:tr>
              <a:tr h="242638">
                <a:tc>
                  <a:txBody>
                    <a:bodyPr/>
                    <a:lstStyle/>
                    <a:p>
                      <a:pPr rtl="0" fontAlgn="t">
                        <a:spcBef>
                          <a:spcPts val="0"/>
                        </a:spcBef>
                        <a:spcAft>
                          <a:spcPts val="0"/>
                        </a:spcAft>
                      </a:pPr>
                      <a:r>
                        <a:rPr lang="en-US" altLang="ko-KR" sz="1000" b="0" i="0" u="none" strike="noStrike" dirty="0">
                          <a:solidFill>
                            <a:srgbClr val="000000"/>
                          </a:solidFill>
                          <a:effectLst/>
                          <a:latin typeface="Times New Roman" panose="02020603050405020304" pitchFamily="18" charset="0"/>
                        </a:rPr>
                        <a:t>10</a:t>
                      </a:r>
                      <a:endParaRPr lang="ko-KR" alt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000000"/>
                          </a:solidFill>
                          <a:effectLst/>
                          <a:latin typeface="Times New Roman" panose="02020603050405020304" pitchFamily="18" charset="0"/>
                        </a:rPr>
                        <a:t>Did you install the contact tracing app yourself? </a:t>
                      </a:r>
                      <a:endParaRPr lang="en-US" sz="1100" dirty="0">
                        <a:effectLst/>
                      </a:endParaRPr>
                    </a:p>
                  </a:txBody>
                  <a:tcPr marL="51934" marR="51934" marT="51934" marB="5193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92983"/>
                  </a:ext>
                </a:extLst>
              </a:tr>
            </a:tbl>
          </a:graphicData>
        </a:graphic>
      </p:graphicFrame>
      <p:sp>
        <p:nvSpPr>
          <p:cNvPr id="10" name="Rectangle 3">
            <a:extLst>
              <a:ext uri="{FF2B5EF4-FFF2-40B4-BE49-F238E27FC236}">
                <a16:creationId xmlns:a16="http://schemas.microsoft.com/office/drawing/2014/main" id="{049C96E8-11B5-482B-9877-436C298C9803}"/>
              </a:ext>
            </a:extLst>
          </p:cNvPr>
          <p:cNvSpPr>
            <a:spLocks noChangeArrowheads="1"/>
          </p:cNvSpPr>
          <p:nvPr/>
        </p:nvSpPr>
        <p:spPr bwMode="auto">
          <a:xfrm>
            <a:off x="474539" y="904547"/>
            <a:ext cx="144436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dirty="0">
                <a:ln>
                  <a:noFill/>
                </a:ln>
                <a:solidFill>
                  <a:schemeClr val="tx1"/>
                </a:solidFill>
                <a:effectLst/>
                <a:latin typeface="Arial" panose="020B0604020202020204" pitchFamily="34" charset="0"/>
              </a:rPr>
            </a:br>
            <a:endParaRPr kumimoji="0" lang="ko-KR"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표 10">
            <a:extLst>
              <a:ext uri="{FF2B5EF4-FFF2-40B4-BE49-F238E27FC236}">
                <a16:creationId xmlns:a16="http://schemas.microsoft.com/office/drawing/2014/main" id="{97BC5221-BC64-4931-9F33-F43544975015}"/>
              </a:ext>
            </a:extLst>
          </p:cNvPr>
          <p:cNvGraphicFramePr>
            <a:graphicFrameLocks noGrp="1"/>
          </p:cNvGraphicFramePr>
          <p:nvPr>
            <p:extLst>
              <p:ext uri="{D42A27DB-BD31-4B8C-83A1-F6EECF244321}">
                <p14:modId xmlns:p14="http://schemas.microsoft.com/office/powerpoint/2010/main" val="828974671"/>
              </p:ext>
            </p:extLst>
          </p:nvPr>
        </p:nvGraphicFramePr>
        <p:xfrm>
          <a:off x="474237" y="1208075"/>
          <a:ext cx="8195223" cy="3337560"/>
        </p:xfrm>
        <a:graphic>
          <a:graphicData uri="http://schemas.openxmlformats.org/drawingml/2006/table">
            <a:tbl>
              <a:tblPr/>
              <a:tblGrid>
                <a:gridCol w="1636584">
                  <a:extLst>
                    <a:ext uri="{9D8B030D-6E8A-4147-A177-3AD203B41FA5}">
                      <a16:colId xmlns:a16="http://schemas.microsoft.com/office/drawing/2014/main" val="3651711127"/>
                    </a:ext>
                  </a:extLst>
                </a:gridCol>
                <a:gridCol w="6558639">
                  <a:extLst>
                    <a:ext uri="{9D8B030D-6E8A-4147-A177-3AD203B41FA5}">
                      <a16:colId xmlns:a16="http://schemas.microsoft.com/office/drawing/2014/main" val="2182724784"/>
                    </a:ext>
                  </a:extLst>
                </a:gridCol>
              </a:tblGrid>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11</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When did you install it ? Do you have any idea how it works?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549863"/>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12</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Did you give permissions to the contact tracing app to access your phone? Such as Bluetooth, WIFI or GPS? If yes why?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861013"/>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13</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Have you given proper reading to the questions asking for permissions?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4730602"/>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14</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Do you think the contact tracing app is actually working?</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8120615"/>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15</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When or how did you know that you had to install the contact tracing</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165212"/>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16</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What were you thinking when you  had to repeatedly scan the QR code in the same area on the same day.</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076893"/>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17</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Do you  think contact tracing is effective?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5589472"/>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18</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Do you have any concern that you might get junk mail?</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404215"/>
                  </a:ext>
                </a:extLst>
              </a:tr>
              <a:tr h="0">
                <a:tc>
                  <a:txBody>
                    <a:bodyPr/>
                    <a:lstStyle/>
                    <a:p>
                      <a:pPr rtl="0" fontAlgn="t">
                        <a:spcBef>
                          <a:spcPts val="0"/>
                        </a:spcBef>
                        <a:spcAft>
                          <a:spcPts val="0"/>
                        </a:spcAft>
                      </a:pPr>
                      <a:r>
                        <a:rPr lang="en-US" altLang="ko-KR" sz="1200" b="0" i="0" u="none" strike="noStrike" dirty="0">
                          <a:solidFill>
                            <a:srgbClr val="000000"/>
                          </a:solidFill>
                          <a:effectLst/>
                          <a:latin typeface="Times New Roman" panose="02020603050405020304" pitchFamily="18" charset="0"/>
                        </a:rPr>
                        <a:t>19</a:t>
                      </a:r>
                      <a:endParaRPr lang="ko-KR" alt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Times New Roman" panose="02020603050405020304" pitchFamily="18" charset="0"/>
                        </a:rPr>
                        <a:t>I’m going to give you a set of probes which you have to interact with and fill out three times a week for 3 weeks. Do you agree with this?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34431"/>
                  </a:ext>
                </a:extLst>
              </a:tr>
            </a:tbl>
          </a:graphicData>
        </a:graphic>
      </p:graphicFrame>
      <p:sp>
        <p:nvSpPr>
          <p:cNvPr id="12" name="Rectangle 4">
            <a:extLst>
              <a:ext uri="{FF2B5EF4-FFF2-40B4-BE49-F238E27FC236}">
                <a16:creationId xmlns:a16="http://schemas.microsoft.com/office/drawing/2014/main" id="{5A6D892D-12DF-410C-9CD9-1085AB030C4B}"/>
              </a:ext>
            </a:extLst>
          </p:cNvPr>
          <p:cNvSpPr>
            <a:spLocks noChangeArrowheads="1"/>
          </p:cNvSpPr>
          <p:nvPr/>
        </p:nvSpPr>
        <p:spPr bwMode="auto">
          <a:xfrm>
            <a:off x="838772" y="1439027"/>
            <a:ext cx="1181293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dirty="0">
                <a:ln>
                  <a:noFill/>
                </a:ln>
                <a:solidFill>
                  <a:schemeClr val="tx1"/>
                </a:solidFill>
                <a:effectLst/>
                <a:latin typeface="Arial" panose="020B0604020202020204" pitchFamily="34" charset="0"/>
              </a:rPr>
            </a:br>
            <a:endParaRPr kumimoji="0" lang="ko-KR"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467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body" idx="1"/>
          </p:nvPr>
        </p:nvSpPr>
        <p:spPr>
          <a:xfrm>
            <a:off x="1022735" y="2327647"/>
            <a:ext cx="7098529" cy="819900"/>
          </a:xfrm>
          <a:prstGeom prst="rect">
            <a:avLst/>
          </a:prstGeom>
        </p:spPr>
        <p:txBody>
          <a:bodyPr spcFirstLastPara="1" wrap="square" lIns="91425" tIns="91425" rIns="91425" bIns="91425" anchor="t" anchorCtr="0">
            <a:noAutofit/>
          </a:bodyPr>
          <a:lstStyle/>
          <a:p>
            <a:pPr marL="0" lvl="0" indent="0">
              <a:buNone/>
            </a:pPr>
            <a:r>
              <a:rPr lang="en-US" altLang="ko-KR" dirty="0"/>
              <a:t>Public perception on the privacy concern and its impact on the effectiveness of using voluntary mobile app-based technology as the primary medium for contact tracing in Brisbane.</a:t>
            </a:r>
            <a:endParaRPr dirty="0"/>
          </a:p>
        </p:txBody>
      </p:sp>
      <p:sp>
        <p:nvSpPr>
          <p:cNvPr id="106" name="Google Shape;106;p1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760F81-F1C4-43FD-B7BD-DA7157223A89}"/>
              </a:ext>
            </a:extLst>
          </p:cNvPr>
          <p:cNvSpPr>
            <a:spLocks noGrp="1"/>
          </p:cNvSpPr>
          <p:nvPr>
            <p:ph type="title"/>
          </p:nvPr>
        </p:nvSpPr>
        <p:spPr/>
        <p:txBody>
          <a:bodyPr/>
          <a:lstStyle/>
          <a:p>
            <a:r>
              <a:rPr lang="en-US" altLang="ko-KR" dirty="0"/>
              <a:t>Photos from Interview</a:t>
            </a:r>
            <a:endParaRPr lang="ko-KR" altLang="en-US" dirty="0"/>
          </a:p>
        </p:txBody>
      </p:sp>
      <p:sp>
        <p:nvSpPr>
          <p:cNvPr id="4" name="슬라이드 번호 개체 틀 3">
            <a:extLst>
              <a:ext uri="{FF2B5EF4-FFF2-40B4-BE49-F238E27FC236}">
                <a16:creationId xmlns:a16="http://schemas.microsoft.com/office/drawing/2014/main" id="{1AC32840-AC89-4691-B13F-93C744185FD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6" name="그림 5" descr="사람, 노트북, 테이블, 실내이(가) 표시된 사진&#10;&#10;자동 생성된 설명">
            <a:extLst>
              <a:ext uri="{FF2B5EF4-FFF2-40B4-BE49-F238E27FC236}">
                <a16:creationId xmlns:a16="http://schemas.microsoft.com/office/drawing/2014/main" id="{5692CB5B-7461-4DC1-A0DC-AE67F2CEF112}"/>
              </a:ext>
            </a:extLst>
          </p:cNvPr>
          <p:cNvPicPr>
            <a:picLocks noChangeAspect="1"/>
          </p:cNvPicPr>
          <p:nvPr/>
        </p:nvPicPr>
        <p:blipFill>
          <a:blip r:embed="rId2"/>
          <a:stretch>
            <a:fillRect/>
          </a:stretch>
        </p:blipFill>
        <p:spPr>
          <a:xfrm>
            <a:off x="162480" y="3024171"/>
            <a:ext cx="2400000" cy="1800000"/>
          </a:xfrm>
          <a:prstGeom prst="rect">
            <a:avLst/>
          </a:prstGeom>
        </p:spPr>
      </p:pic>
      <p:pic>
        <p:nvPicPr>
          <p:cNvPr id="8" name="그림 7" descr="실내, 앉아있는, 노트북, 사람이(가) 표시된 사진&#10;&#10;자동 생성된 설명">
            <a:extLst>
              <a:ext uri="{FF2B5EF4-FFF2-40B4-BE49-F238E27FC236}">
                <a16:creationId xmlns:a16="http://schemas.microsoft.com/office/drawing/2014/main" id="{B9A6B621-99EF-48AB-AEC9-92FB4A7C84D0}"/>
              </a:ext>
            </a:extLst>
          </p:cNvPr>
          <p:cNvPicPr>
            <a:picLocks noChangeAspect="1"/>
          </p:cNvPicPr>
          <p:nvPr/>
        </p:nvPicPr>
        <p:blipFill>
          <a:blip r:embed="rId3"/>
          <a:stretch>
            <a:fillRect/>
          </a:stretch>
        </p:blipFill>
        <p:spPr>
          <a:xfrm>
            <a:off x="2599772" y="3024171"/>
            <a:ext cx="2400000" cy="1800000"/>
          </a:xfrm>
          <a:prstGeom prst="rect">
            <a:avLst/>
          </a:prstGeom>
        </p:spPr>
      </p:pic>
      <p:pic>
        <p:nvPicPr>
          <p:cNvPr id="10" name="그림 9" descr="테이블, 노트북, 사람, 실내이(가) 표시된 사진&#10;&#10;자동 생성된 설명">
            <a:extLst>
              <a:ext uri="{FF2B5EF4-FFF2-40B4-BE49-F238E27FC236}">
                <a16:creationId xmlns:a16="http://schemas.microsoft.com/office/drawing/2014/main" id="{05F125DC-581F-45C7-A919-C5ADDF34A870}"/>
              </a:ext>
            </a:extLst>
          </p:cNvPr>
          <p:cNvPicPr>
            <a:picLocks noChangeAspect="1"/>
          </p:cNvPicPr>
          <p:nvPr/>
        </p:nvPicPr>
        <p:blipFill>
          <a:blip r:embed="rId4"/>
          <a:stretch>
            <a:fillRect/>
          </a:stretch>
        </p:blipFill>
        <p:spPr>
          <a:xfrm>
            <a:off x="4999772" y="1170613"/>
            <a:ext cx="2400000" cy="1800000"/>
          </a:xfrm>
          <a:prstGeom prst="rect">
            <a:avLst/>
          </a:prstGeom>
        </p:spPr>
      </p:pic>
      <p:pic>
        <p:nvPicPr>
          <p:cNvPr id="12" name="그림 11" descr="사람, 노트북, 앉아있는, 남자이(가) 표시된 사진&#10;&#10;자동 생성된 설명">
            <a:extLst>
              <a:ext uri="{FF2B5EF4-FFF2-40B4-BE49-F238E27FC236}">
                <a16:creationId xmlns:a16="http://schemas.microsoft.com/office/drawing/2014/main" id="{EC1F965F-6233-40A0-9223-83899FE04E99}"/>
              </a:ext>
            </a:extLst>
          </p:cNvPr>
          <p:cNvPicPr>
            <a:picLocks noChangeAspect="1"/>
          </p:cNvPicPr>
          <p:nvPr/>
        </p:nvPicPr>
        <p:blipFill>
          <a:blip r:embed="rId5"/>
          <a:stretch>
            <a:fillRect/>
          </a:stretch>
        </p:blipFill>
        <p:spPr>
          <a:xfrm>
            <a:off x="2581126" y="1170838"/>
            <a:ext cx="2400000" cy="1800000"/>
          </a:xfrm>
          <a:prstGeom prst="rect">
            <a:avLst/>
          </a:prstGeom>
        </p:spPr>
      </p:pic>
      <p:pic>
        <p:nvPicPr>
          <p:cNvPr id="14" name="그림 13" descr="노트북, 앉아있는, 사람, 실내이(가) 표시된 사진&#10;&#10;자동 생성된 설명">
            <a:extLst>
              <a:ext uri="{FF2B5EF4-FFF2-40B4-BE49-F238E27FC236}">
                <a16:creationId xmlns:a16="http://schemas.microsoft.com/office/drawing/2014/main" id="{92B2230E-2B3A-4F7C-BA6E-475DAF9AD649}"/>
              </a:ext>
            </a:extLst>
          </p:cNvPr>
          <p:cNvPicPr>
            <a:picLocks noChangeAspect="1"/>
          </p:cNvPicPr>
          <p:nvPr/>
        </p:nvPicPr>
        <p:blipFill>
          <a:blip r:embed="rId6"/>
          <a:stretch>
            <a:fillRect/>
          </a:stretch>
        </p:blipFill>
        <p:spPr>
          <a:xfrm>
            <a:off x="162180" y="1170613"/>
            <a:ext cx="2400300" cy="1800225"/>
          </a:xfrm>
          <a:prstGeom prst="rect">
            <a:avLst/>
          </a:prstGeom>
        </p:spPr>
      </p:pic>
      <p:pic>
        <p:nvPicPr>
          <p:cNvPr id="15" name="그림 14">
            <a:extLst>
              <a:ext uri="{FF2B5EF4-FFF2-40B4-BE49-F238E27FC236}">
                <a16:creationId xmlns:a16="http://schemas.microsoft.com/office/drawing/2014/main" id="{792584BB-D4C6-4B65-BD0E-C19E8690489D}"/>
              </a:ext>
            </a:extLst>
          </p:cNvPr>
          <p:cNvPicPr>
            <a:picLocks noChangeAspect="1"/>
          </p:cNvPicPr>
          <p:nvPr/>
        </p:nvPicPr>
        <p:blipFill>
          <a:blip r:embed="rId7"/>
          <a:stretch>
            <a:fillRect/>
          </a:stretch>
        </p:blipFill>
        <p:spPr>
          <a:xfrm>
            <a:off x="5037064" y="3024172"/>
            <a:ext cx="2368393" cy="1312302"/>
          </a:xfrm>
          <a:prstGeom prst="rect">
            <a:avLst/>
          </a:prstGeom>
        </p:spPr>
      </p:pic>
      <p:pic>
        <p:nvPicPr>
          <p:cNvPr id="16" name="그림 15">
            <a:extLst>
              <a:ext uri="{FF2B5EF4-FFF2-40B4-BE49-F238E27FC236}">
                <a16:creationId xmlns:a16="http://schemas.microsoft.com/office/drawing/2014/main" id="{FDDCCB2C-CB03-4E49-84A0-3A2DF563BEB4}"/>
              </a:ext>
            </a:extLst>
          </p:cNvPr>
          <p:cNvPicPr>
            <a:picLocks noChangeAspect="1"/>
          </p:cNvPicPr>
          <p:nvPr/>
        </p:nvPicPr>
        <p:blipFill>
          <a:blip r:embed="rId8"/>
          <a:stretch>
            <a:fillRect/>
          </a:stretch>
        </p:blipFill>
        <p:spPr>
          <a:xfrm>
            <a:off x="6348161" y="3012260"/>
            <a:ext cx="2429573" cy="1378254"/>
          </a:xfrm>
          <a:prstGeom prst="rect">
            <a:avLst/>
          </a:prstGeom>
        </p:spPr>
      </p:pic>
    </p:spTree>
    <p:extLst>
      <p:ext uri="{BB962C8B-B14F-4D97-AF65-F5344CB8AC3E}">
        <p14:creationId xmlns:p14="http://schemas.microsoft.com/office/powerpoint/2010/main" val="2859470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671D7C-1093-42FA-A1A8-9789FD64128D}"/>
              </a:ext>
            </a:extLst>
          </p:cNvPr>
          <p:cNvSpPr>
            <a:spLocks noGrp="1"/>
          </p:cNvSpPr>
          <p:nvPr>
            <p:ph type="title"/>
          </p:nvPr>
        </p:nvSpPr>
        <p:spPr/>
        <p:txBody>
          <a:bodyPr/>
          <a:lstStyle/>
          <a:p>
            <a:r>
              <a:rPr lang="en-US" altLang="ko-KR" dirty="0"/>
              <a:t>Current Interview Status</a:t>
            </a:r>
            <a:endParaRPr lang="ko-KR" altLang="en-US" dirty="0"/>
          </a:p>
        </p:txBody>
      </p:sp>
      <p:sp>
        <p:nvSpPr>
          <p:cNvPr id="3" name="텍스트 개체 틀 2">
            <a:extLst>
              <a:ext uri="{FF2B5EF4-FFF2-40B4-BE49-F238E27FC236}">
                <a16:creationId xmlns:a16="http://schemas.microsoft.com/office/drawing/2014/main" id="{D34BF7C9-C5EC-4223-A799-89554A443D1F}"/>
              </a:ext>
            </a:extLst>
          </p:cNvPr>
          <p:cNvSpPr>
            <a:spLocks noGrp="1"/>
          </p:cNvSpPr>
          <p:nvPr>
            <p:ph type="body" idx="1"/>
          </p:nvPr>
        </p:nvSpPr>
        <p:spPr/>
        <p:txBody>
          <a:bodyPr/>
          <a:lstStyle/>
          <a:p>
            <a:r>
              <a:rPr lang="en-US" altLang="ko-KR" dirty="0"/>
              <a:t>Aimed to collect 14 from different groups of people</a:t>
            </a:r>
          </a:p>
          <a:p>
            <a:r>
              <a:rPr lang="en-US" altLang="ko-KR" dirty="0"/>
              <a:t>Total of 11 number of interviews conducted</a:t>
            </a:r>
          </a:p>
          <a:p>
            <a:pPr marL="114300" indent="0">
              <a:buNone/>
            </a:pPr>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2B0485CA-5665-4B83-ABA4-2AE2CB1037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34384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F9B840-E3D8-4CEE-BE06-5F3467DE5961}"/>
              </a:ext>
            </a:extLst>
          </p:cNvPr>
          <p:cNvSpPr>
            <a:spLocks noGrp="1"/>
          </p:cNvSpPr>
          <p:nvPr>
            <p:ph type="title"/>
          </p:nvPr>
        </p:nvSpPr>
        <p:spPr/>
        <p:txBody>
          <a:bodyPr/>
          <a:lstStyle/>
          <a:p>
            <a:r>
              <a:rPr lang="en-US" altLang="ko-KR" dirty="0"/>
              <a:t>Cultural Probe</a:t>
            </a:r>
            <a:endParaRPr lang="ko-KR" altLang="en-US" dirty="0"/>
          </a:p>
        </p:txBody>
      </p:sp>
      <p:sp>
        <p:nvSpPr>
          <p:cNvPr id="3" name="텍스트 개체 틀 2">
            <a:extLst>
              <a:ext uri="{FF2B5EF4-FFF2-40B4-BE49-F238E27FC236}">
                <a16:creationId xmlns:a16="http://schemas.microsoft.com/office/drawing/2014/main" id="{F5631FE7-604E-4C6A-8FDE-A47CDBA09D1B}"/>
              </a:ext>
            </a:extLst>
          </p:cNvPr>
          <p:cNvSpPr>
            <a:spLocks noGrp="1"/>
          </p:cNvSpPr>
          <p:nvPr>
            <p:ph type="body" idx="1"/>
          </p:nvPr>
        </p:nvSpPr>
        <p:spPr/>
        <p:txBody>
          <a:bodyPr/>
          <a:lstStyle/>
          <a:p>
            <a:r>
              <a:rPr lang="en-US" altLang="ko-KR" dirty="0"/>
              <a:t>We will primarily collect information based on the method of a cultural probe. </a:t>
            </a:r>
          </a:p>
          <a:p>
            <a:pPr marL="571500" indent="-457200" fontAlgn="base">
              <a:buFont typeface="+mj-lt"/>
              <a:buAutoNum type="arabicPeriod"/>
            </a:pPr>
            <a:r>
              <a:rPr lang="en-US" altLang="ko-KR" sz="2000" dirty="0"/>
              <a:t>Every participant needs to interact with probe 2 times a week for 3 weeks. (e.g. 23/09/20~18/10/20)</a:t>
            </a:r>
          </a:p>
          <a:p>
            <a:pPr marL="571500" indent="-457200" fontAlgn="base">
              <a:buFont typeface="+mj-lt"/>
              <a:buAutoNum type="arabicPeriod"/>
            </a:pPr>
            <a:r>
              <a:rPr lang="en-US" altLang="ko-KR" sz="2000" dirty="0"/>
              <a:t>Participants can do this on any date but must complete minimum of 2 times a week and may do more if they wish to</a:t>
            </a:r>
          </a:p>
          <a:p>
            <a:pPr marL="571500" indent="-457200" fontAlgn="base">
              <a:buFont typeface="+mj-lt"/>
              <a:buAutoNum type="arabicPeriod"/>
            </a:pPr>
            <a:r>
              <a:rPr lang="en-US" altLang="ko-KR" sz="2000" dirty="0"/>
              <a:t>Participant does not have to fill the form completely or in a formal sentences, but they can be as expressive as they want.</a:t>
            </a:r>
            <a:r>
              <a:rPr lang="ko-KR" altLang="en-US" sz="2000" dirty="0"/>
              <a:t> </a:t>
            </a:r>
            <a:r>
              <a:rPr lang="en-US" altLang="ko-KR" sz="2000" dirty="0"/>
              <a:t>Can</a:t>
            </a:r>
            <a:r>
              <a:rPr lang="ko-KR" altLang="en-US" sz="2000" dirty="0"/>
              <a:t> </a:t>
            </a:r>
            <a:r>
              <a:rPr lang="en-US" altLang="ko-KR" sz="2000" dirty="0"/>
              <a:t>be</a:t>
            </a:r>
            <a:r>
              <a:rPr lang="ko-KR" altLang="en-US" sz="2000" dirty="0"/>
              <a:t> </a:t>
            </a:r>
            <a:r>
              <a:rPr lang="en-US" altLang="ko-KR" sz="2000" dirty="0"/>
              <a:t>just</a:t>
            </a:r>
            <a:r>
              <a:rPr lang="ko-KR" altLang="en-US" sz="2000" dirty="0"/>
              <a:t> </a:t>
            </a:r>
            <a:r>
              <a:rPr lang="en-US" altLang="ko-KR" sz="2000" dirty="0"/>
              <a:t>dot</a:t>
            </a:r>
            <a:r>
              <a:rPr lang="ko-KR" altLang="en-US" sz="2000" dirty="0"/>
              <a:t> </a:t>
            </a:r>
            <a:r>
              <a:rPr lang="en-US" altLang="ko-KR" sz="2000" dirty="0"/>
              <a:t>points.</a:t>
            </a:r>
          </a:p>
        </p:txBody>
      </p:sp>
      <p:sp>
        <p:nvSpPr>
          <p:cNvPr id="4" name="슬라이드 번호 개체 틀 3">
            <a:extLst>
              <a:ext uri="{FF2B5EF4-FFF2-40B4-BE49-F238E27FC236}">
                <a16:creationId xmlns:a16="http://schemas.microsoft.com/office/drawing/2014/main" id="{CF1FB3C0-169E-4B1B-942C-7B7C631179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18472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B7243A-D33C-4010-92EE-DE3DCF41D420}"/>
              </a:ext>
            </a:extLst>
          </p:cNvPr>
          <p:cNvSpPr>
            <a:spLocks noGrp="1"/>
          </p:cNvSpPr>
          <p:nvPr>
            <p:ph type="title"/>
          </p:nvPr>
        </p:nvSpPr>
        <p:spPr/>
        <p:txBody>
          <a:bodyPr/>
          <a:lstStyle/>
          <a:p>
            <a:r>
              <a:rPr lang="en-US" altLang="ko-KR" dirty="0"/>
              <a:t>Probe Questions</a:t>
            </a:r>
            <a:endParaRPr lang="ko-KR" altLang="en-US" dirty="0"/>
          </a:p>
        </p:txBody>
      </p:sp>
      <p:sp>
        <p:nvSpPr>
          <p:cNvPr id="4" name="슬라이드 번호 개체 틀 3">
            <a:extLst>
              <a:ext uri="{FF2B5EF4-FFF2-40B4-BE49-F238E27FC236}">
                <a16:creationId xmlns:a16="http://schemas.microsoft.com/office/drawing/2014/main" id="{7C921A78-B5F2-45A0-AF71-42407E0D16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graphicFrame>
        <p:nvGraphicFramePr>
          <p:cNvPr id="6" name="표 5">
            <a:extLst>
              <a:ext uri="{FF2B5EF4-FFF2-40B4-BE49-F238E27FC236}">
                <a16:creationId xmlns:a16="http://schemas.microsoft.com/office/drawing/2014/main" id="{B0695559-50BD-4CF2-8FAD-5D7AC63C3EC6}"/>
              </a:ext>
            </a:extLst>
          </p:cNvPr>
          <p:cNvGraphicFramePr>
            <a:graphicFrameLocks noGrp="1"/>
          </p:cNvGraphicFramePr>
          <p:nvPr>
            <p:extLst>
              <p:ext uri="{D42A27DB-BD31-4B8C-83A1-F6EECF244321}">
                <p14:modId xmlns:p14="http://schemas.microsoft.com/office/powerpoint/2010/main" val="1283434297"/>
              </p:ext>
            </p:extLst>
          </p:nvPr>
        </p:nvGraphicFramePr>
        <p:xfrm>
          <a:off x="484909" y="1348423"/>
          <a:ext cx="8271164" cy="3263900"/>
        </p:xfrm>
        <a:graphic>
          <a:graphicData uri="http://schemas.openxmlformats.org/drawingml/2006/table">
            <a:tbl>
              <a:tblPr/>
              <a:tblGrid>
                <a:gridCol w="8271164">
                  <a:extLst>
                    <a:ext uri="{9D8B030D-6E8A-4147-A177-3AD203B41FA5}">
                      <a16:colId xmlns:a16="http://schemas.microsoft.com/office/drawing/2014/main" val="802765416"/>
                    </a:ext>
                  </a:extLst>
                </a:gridCol>
              </a:tblGrid>
              <a:tr h="0">
                <a:tc>
                  <a:txBody>
                    <a:bodyPr/>
                    <a:lstStyle/>
                    <a:p>
                      <a:pPr rtl="0" fontAlgn="t">
                        <a:spcBef>
                          <a:spcPts val="0"/>
                        </a:spcBef>
                        <a:spcAft>
                          <a:spcPts val="0"/>
                        </a:spcAft>
                      </a:pPr>
                      <a:r>
                        <a:rPr lang="en-US" sz="1150" b="0" i="0" u="none" strike="noStrike" dirty="0">
                          <a:solidFill>
                            <a:srgbClr val="000000"/>
                          </a:solidFill>
                          <a:effectLst/>
                          <a:latin typeface="Arial" panose="020B0604020202020204" pitchFamily="34" charset="0"/>
                        </a:rPr>
                        <a:t>1. Did you have to supply your personal information for contact tracing multiple times at random shops in the same vicinity? </a:t>
                      </a:r>
                      <a:endParaRPr lang="en-US" dirty="0">
                        <a:effectLst/>
                      </a:endParaRPr>
                    </a:p>
                    <a:p>
                      <a:pPr rtl="0" fontAlgn="t">
                        <a:spcBef>
                          <a:spcPts val="0"/>
                        </a:spcBef>
                        <a:spcAft>
                          <a:spcPts val="0"/>
                        </a:spcAft>
                      </a:pPr>
                      <a:r>
                        <a:rPr lang="en-US" sz="1150" b="0" i="0" u="none" strike="noStrike" dirty="0">
                          <a:solidFill>
                            <a:srgbClr val="000000"/>
                          </a:solidFill>
                          <a:effectLst/>
                          <a:latin typeface="Arial" panose="020B0604020202020204" pitchFamily="34" charset="0"/>
                        </a:rPr>
                        <a:t>Do you think this is necessary? </a:t>
                      </a:r>
                    </a:p>
                    <a:p>
                      <a:pPr rtl="0" fontAlgn="t">
                        <a:spcBef>
                          <a:spcPts val="0"/>
                        </a:spcBef>
                        <a:spcAft>
                          <a:spcPts val="0"/>
                        </a:spcAft>
                      </a:pPr>
                      <a:r>
                        <a:rPr lang="en-US" sz="1150" b="0" i="0" u="none" strike="noStrike" dirty="0">
                          <a:solidFill>
                            <a:srgbClr val="000000"/>
                          </a:solidFill>
                          <a:effectLst/>
                          <a:latin typeface="Arial" panose="020B0604020202020204" pitchFamily="34" charset="0"/>
                        </a:rPr>
                        <a:t>How did you feel? (For example, people are asked to scan the QR code and when they go to the next shop, they are asked to do it again.) </a:t>
                      </a:r>
                      <a:endParaRPr lang="en-US" dirty="0">
                        <a:effectLst/>
                      </a:endParaRPr>
                    </a:p>
                    <a:p>
                      <a:pPr rtl="0" fontAlgn="t">
                        <a:spcBef>
                          <a:spcPts val="0"/>
                        </a:spcBef>
                        <a:spcAft>
                          <a:spcPts val="0"/>
                        </a:spcAft>
                      </a:pPr>
                      <a:r>
                        <a:rPr lang="en-US" sz="1150" b="0" i="0" u="none" strike="noStrike" dirty="0">
                          <a:solidFill>
                            <a:srgbClr val="000000"/>
                          </a:solidFill>
                          <a:effectLst/>
                          <a:latin typeface="Arial" panose="020B0604020202020204" pitchFamily="34" charset="0"/>
                        </a:rPr>
                        <a:t>Have you ever considered that your information might be used for any other purpose other than contact tracing because of the demanding request for your personal information?</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4300413"/>
                  </a:ext>
                </a:extLst>
              </a:tr>
              <a:tr h="0">
                <a:tc>
                  <a:txBody>
                    <a:bodyPr/>
                    <a:lstStyle/>
                    <a:p>
                      <a:pPr rtl="0" fontAlgn="t">
                        <a:spcBef>
                          <a:spcPts val="0"/>
                        </a:spcBef>
                        <a:spcAft>
                          <a:spcPts val="0"/>
                        </a:spcAft>
                      </a:pPr>
                      <a:r>
                        <a:rPr lang="en-US" sz="1150" b="0" i="0" u="none" strike="noStrike" dirty="0">
                          <a:solidFill>
                            <a:srgbClr val="000000"/>
                          </a:solidFill>
                          <a:effectLst/>
                          <a:latin typeface="Arial" panose="020B0604020202020204" pitchFamily="34" charset="0"/>
                        </a:rPr>
                        <a:t>2. Have you been receiving any junk mail more than before COVID-19? </a:t>
                      </a:r>
                      <a:endParaRPr lang="en-US" dirty="0">
                        <a:effectLst/>
                      </a:endParaRPr>
                    </a:p>
                    <a:p>
                      <a:pPr rtl="0" fontAlgn="t">
                        <a:spcBef>
                          <a:spcPts val="0"/>
                        </a:spcBef>
                        <a:spcAft>
                          <a:spcPts val="0"/>
                        </a:spcAft>
                      </a:pPr>
                      <a:r>
                        <a:rPr lang="en-US" sz="1150" b="0" i="0" u="none" strike="noStrike" dirty="0">
                          <a:solidFill>
                            <a:srgbClr val="000000"/>
                          </a:solidFill>
                          <a:effectLst/>
                          <a:latin typeface="Arial" panose="020B0604020202020204" pitchFamily="34" charset="0"/>
                        </a:rPr>
                        <a:t>Can you check the junk mail box every Friday and report the junk mail counts as well as describe your feelings at the time?</a:t>
                      </a:r>
                      <a:br>
                        <a:rPr lang="en-US" dirty="0">
                          <a:effectLst/>
                        </a:rPr>
                      </a:br>
                      <a:r>
                        <a:rPr lang="en-US" sz="1150" b="0" i="0" u="none" strike="noStrike" dirty="0">
                          <a:solidFill>
                            <a:srgbClr val="000000"/>
                          </a:solidFill>
                          <a:effectLst/>
                          <a:latin typeface="Arial" panose="020B0604020202020204" pitchFamily="34" charset="0"/>
                        </a:rPr>
                        <a:t>Do you think it is related to a privacy breach?</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194585"/>
                  </a:ext>
                </a:extLst>
              </a:tr>
              <a:tr h="0">
                <a:tc>
                  <a:txBody>
                    <a:bodyPr/>
                    <a:lstStyle/>
                    <a:p>
                      <a:pPr rtl="0" fontAlgn="t">
                        <a:spcBef>
                          <a:spcPts val="0"/>
                        </a:spcBef>
                        <a:spcAft>
                          <a:spcPts val="0"/>
                        </a:spcAft>
                      </a:pPr>
                      <a:r>
                        <a:rPr lang="en-US" sz="1150" b="0" i="0" u="none" strike="noStrike" dirty="0">
                          <a:solidFill>
                            <a:srgbClr val="000000"/>
                          </a:solidFill>
                          <a:effectLst/>
                          <a:latin typeface="Arial" panose="020B0604020202020204" pitchFamily="34" charset="0"/>
                        </a:rPr>
                        <a:t>3. Each time that you are completing the probing questions, have your perception of privacy breaching changed? Is there any other event between the date of entry recording that has an impact on your filling out this material?</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3875112"/>
                  </a:ext>
                </a:extLst>
              </a:tr>
              <a:tr h="0">
                <a:tc>
                  <a:txBody>
                    <a:bodyPr/>
                    <a:lstStyle/>
                    <a:p>
                      <a:pPr rtl="0" fontAlgn="t">
                        <a:spcBef>
                          <a:spcPts val="0"/>
                        </a:spcBef>
                        <a:spcAft>
                          <a:spcPts val="0"/>
                        </a:spcAft>
                      </a:pPr>
                      <a:r>
                        <a:rPr lang="en-US" sz="1150" b="0" i="0" u="none" strike="noStrike" dirty="0">
                          <a:solidFill>
                            <a:srgbClr val="000000"/>
                          </a:solidFill>
                          <a:effectLst/>
                          <a:latin typeface="Arial" panose="020B0604020202020204" pitchFamily="34" charset="0"/>
                        </a:rPr>
                        <a:t>4. During or after these daily activities, what sort of new approach have you thought of adopting to address any of your potential privacy concerns?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287351"/>
                  </a:ext>
                </a:extLst>
              </a:tr>
              <a:tr h="0">
                <a:tc>
                  <a:txBody>
                    <a:bodyPr/>
                    <a:lstStyle/>
                    <a:p>
                      <a:pPr rtl="0" fontAlgn="t">
                        <a:spcBef>
                          <a:spcPts val="0"/>
                        </a:spcBef>
                        <a:spcAft>
                          <a:spcPts val="0"/>
                        </a:spcAft>
                      </a:pPr>
                      <a:r>
                        <a:rPr lang="en-US" sz="1150" b="0" i="0" u="none" strike="noStrike" dirty="0">
                          <a:solidFill>
                            <a:srgbClr val="000000"/>
                          </a:solidFill>
                          <a:effectLst/>
                          <a:latin typeface="Arial" panose="020B0604020202020204" pitchFamily="34" charset="0"/>
                        </a:rPr>
                        <a:t>5.  Are you noticing any potential privacy breaches regarding your data lately? (Yes, No or Maybe.)</a:t>
                      </a:r>
                      <a:endParaRPr lang="en-US" dirty="0">
                        <a:effectLst/>
                      </a:endParaRPr>
                    </a:p>
                    <a:p>
                      <a:pPr rtl="0" fontAlgn="t">
                        <a:spcBef>
                          <a:spcPts val="0"/>
                        </a:spcBef>
                        <a:spcAft>
                          <a:spcPts val="0"/>
                        </a:spcAft>
                      </a:pPr>
                      <a:r>
                        <a:rPr lang="en-US" sz="1150" b="0" i="0" u="none" strike="noStrike" dirty="0">
                          <a:solidFill>
                            <a:srgbClr val="000000"/>
                          </a:solidFill>
                          <a:effectLst/>
                          <a:latin typeface="Arial" panose="020B0604020202020204" pitchFamily="34" charset="0"/>
                        </a:rPr>
                        <a:t>Could you elaborate on this?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681436"/>
                  </a:ext>
                </a:extLst>
              </a:tr>
            </a:tbl>
          </a:graphicData>
        </a:graphic>
      </p:graphicFrame>
      <p:graphicFrame>
        <p:nvGraphicFramePr>
          <p:cNvPr id="8" name="표 7">
            <a:extLst>
              <a:ext uri="{FF2B5EF4-FFF2-40B4-BE49-F238E27FC236}">
                <a16:creationId xmlns:a16="http://schemas.microsoft.com/office/drawing/2014/main" id="{4E6FC434-DAC0-457A-BAE9-5D94E76F7743}"/>
              </a:ext>
            </a:extLst>
          </p:cNvPr>
          <p:cNvGraphicFramePr>
            <a:graphicFrameLocks noGrp="1"/>
          </p:cNvGraphicFramePr>
          <p:nvPr>
            <p:extLst>
              <p:ext uri="{D42A27DB-BD31-4B8C-83A1-F6EECF244321}">
                <p14:modId xmlns:p14="http://schemas.microsoft.com/office/powerpoint/2010/main" val="3086261498"/>
              </p:ext>
            </p:extLst>
          </p:nvPr>
        </p:nvGraphicFramePr>
        <p:xfrm>
          <a:off x="484909" y="2506663"/>
          <a:ext cx="8271164" cy="1082040"/>
        </p:xfrm>
        <a:graphic>
          <a:graphicData uri="http://schemas.openxmlformats.org/drawingml/2006/table">
            <a:tbl>
              <a:tblPr/>
              <a:tblGrid>
                <a:gridCol w="8271164">
                  <a:extLst>
                    <a:ext uri="{9D8B030D-6E8A-4147-A177-3AD203B41FA5}">
                      <a16:colId xmlns:a16="http://schemas.microsoft.com/office/drawing/2014/main" val="2611800740"/>
                    </a:ext>
                  </a:extLst>
                </a:gridCol>
              </a:tblGrid>
              <a:tr h="0">
                <a:tc>
                  <a:txBody>
                    <a:bodyPr/>
                    <a:lstStyle/>
                    <a:p>
                      <a:pPr rtl="0" fontAlgn="t">
                        <a:spcBef>
                          <a:spcPts val="0"/>
                        </a:spcBef>
                        <a:spcAft>
                          <a:spcPts val="0"/>
                        </a:spcAft>
                      </a:pPr>
                      <a:r>
                        <a:rPr lang="en-US" sz="1150" b="1" i="0" u="none" strike="noStrike" dirty="0">
                          <a:solidFill>
                            <a:srgbClr val="000000"/>
                          </a:solidFill>
                          <a:effectLst/>
                          <a:latin typeface="Arial" panose="020B0604020202020204" pitchFamily="34" charset="0"/>
                        </a:rPr>
                        <a:t>Extra Questions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3115909"/>
                  </a:ext>
                </a:extLst>
              </a:tr>
              <a:tr h="0">
                <a:tc>
                  <a:txBody>
                    <a:bodyPr/>
                    <a:lstStyle/>
                    <a:p>
                      <a:pPr rtl="0" fontAlgn="t">
                        <a:spcBef>
                          <a:spcPts val="0"/>
                        </a:spcBef>
                        <a:spcAft>
                          <a:spcPts val="0"/>
                        </a:spcAft>
                      </a:pPr>
                      <a:r>
                        <a:rPr lang="en-US" sz="1150" b="1" i="0" u="none" strike="noStrike" dirty="0">
                          <a:solidFill>
                            <a:srgbClr val="000000"/>
                          </a:solidFill>
                          <a:effectLst/>
                          <a:latin typeface="Arial" panose="020B0604020202020204" pitchFamily="34" charset="0"/>
                        </a:rPr>
                        <a:t>You can record down any extra information on your thoughts on privacy, or just anything general regarding the topic here.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0684485"/>
                  </a:ext>
                </a:extLst>
              </a:tr>
              <a:tr h="0">
                <a:tc>
                  <a:txBody>
                    <a:bodyPr/>
                    <a:lstStyle/>
                    <a:p>
                      <a:pPr rtl="0" fontAlgn="t">
                        <a:spcBef>
                          <a:spcPts val="0"/>
                        </a:spcBef>
                        <a:spcAft>
                          <a:spcPts val="0"/>
                        </a:spcAft>
                      </a:pPr>
                      <a:r>
                        <a:rPr lang="en-US" sz="1150" b="1" i="0" u="none" strike="noStrike" dirty="0">
                          <a:solidFill>
                            <a:srgbClr val="000000"/>
                          </a:solidFill>
                          <a:effectLst/>
                          <a:latin typeface="Arial" panose="020B0604020202020204" pitchFamily="34" charset="0"/>
                        </a:rPr>
                        <a:t>Feel free to share any screenshot that you think might be related to the research topic with us.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569813"/>
                  </a:ext>
                </a:extLst>
              </a:tr>
            </a:tbl>
          </a:graphicData>
        </a:graphic>
      </p:graphicFrame>
      <p:sp>
        <p:nvSpPr>
          <p:cNvPr id="9" name="Rectangle 2">
            <a:extLst>
              <a:ext uri="{FF2B5EF4-FFF2-40B4-BE49-F238E27FC236}">
                <a16:creationId xmlns:a16="http://schemas.microsoft.com/office/drawing/2014/main" id="{0ECCBD5F-6DFF-4F16-969E-B8DD6DCCE199}"/>
              </a:ext>
            </a:extLst>
          </p:cNvPr>
          <p:cNvSpPr>
            <a:spLocks noChangeArrowheads="1"/>
          </p:cNvSpPr>
          <p:nvPr/>
        </p:nvSpPr>
        <p:spPr bwMode="auto">
          <a:xfrm>
            <a:off x="1600200" y="2506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800" b="0" i="0" u="none" strike="noStrike" cap="none" normalizeH="0" baseline="0" dirty="0">
                <a:ln>
                  <a:noFill/>
                </a:ln>
                <a:solidFill>
                  <a:schemeClr val="tx1"/>
                </a:solidFill>
                <a:effectLst/>
                <a:latin typeface="Arial" panose="020B0604020202020204" pitchFamily="34" charset="0"/>
              </a:rPr>
            </a:br>
            <a:endParaRPr kumimoji="0" lang="ko-KR"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9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br>
              <a:rPr lang="en" dirty="0"/>
            </a:br>
            <a:r>
              <a:rPr lang="en-US" dirty="0"/>
              <a:t>Future Plans</a:t>
            </a:r>
            <a:endParaRPr dirty="0"/>
          </a:p>
        </p:txBody>
      </p:sp>
      <p:sp>
        <p:nvSpPr>
          <p:cNvPr id="99" name="Google Shape;99;p16"/>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p>
            <a:pPr marL="0" lvl="0" indent="0"/>
            <a:r>
              <a:rPr lang="en-US" altLang="ko-KR" dirty="0"/>
              <a:t>Steps we plan to take after on</a:t>
            </a:r>
            <a:endParaRPr dirty="0"/>
          </a:p>
        </p:txBody>
      </p:sp>
      <p:sp>
        <p:nvSpPr>
          <p:cNvPr id="100" name="Google Shape;100;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dirty="0"/>
          </a:p>
        </p:txBody>
      </p:sp>
    </p:spTree>
    <p:extLst>
      <p:ext uri="{BB962C8B-B14F-4D97-AF65-F5344CB8AC3E}">
        <p14:creationId xmlns:p14="http://schemas.microsoft.com/office/powerpoint/2010/main" val="2951432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p:nvPr/>
        </p:nvSpPr>
        <p:spPr>
          <a:xfrm>
            <a:off x="5843310" y="1524500"/>
            <a:ext cx="2676000" cy="1312500"/>
          </a:xfrm>
          <a:prstGeom prst="rightArrowCallout">
            <a:avLst>
              <a:gd name="adj1" fmla="val 12817"/>
              <a:gd name="adj2" fmla="val 14101"/>
              <a:gd name="adj3" fmla="val 18037"/>
              <a:gd name="adj4" fmla="val 78813"/>
            </a:avLst>
          </a:prstGeom>
          <a:solidFill>
            <a:srgbClr val="FFFFFF"/>
          </a:solidFill>
          <a:ln w="3810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a:ea typeface="Raleway"/>
                <a:cs typeface="Raleway"/>
                <a:sym typeface="Raleway"/>
              </a:rPr>
              <a:t>Conduct User research with interview and Cultural Probe</a:t>
            </a:r>
            <a:endParaRPr sz="1800" dirty="0">
              <a:latin typeface="Raleway"/>
              <a:ea typeface="Raleway"/>
              <a:cs typeface="Raleway"/>
              <a:sym typeface="Raleway"/>
            </a:endParaRPr>
          </a:p>
        </p:txBody>
      </p:sp>
      <p:sp>
        <p:nvSpPr>
          <p:cNvPr id="218" name="Google Shape;218;p29"/>
          <p:cNvSpPr/>
          <p:nvPr/>
        </p:nvSpPr>
        <p:spPr>
          <a:xfrm>
            <a:off x="3350117" y="1524500"/>
            <a:ext cx="2676000" cy="1312500"/>
          </a:xfrm>
          <a:prstGeom prst="rightArrowCallout">
            <a:avLst>
              <a:gd name="adj1" fmla="val 12817"/>
              <a:gd name="adj2" fmla="val 14101"/>
              <a:gd name="adj3" fmla="val 18037"/>
              <a:gd name="adj4" fmla="val 78813"/>
            </a:avLst>
          </a:prstGeom>
          <a:solidFill>
            <a:srgbClr val="FFFFFF"/>
          </a:solid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ko-KR" sz="1800" dirty="0">
                <a:latin typeface="Raleway"/>
                <a:ea typeface="Raleway"/>
                <a:cs typeface="Raleway"/>
                <a:sym typeface="Raleway"/>
              </a:rPr>
              <a:t>Prepare Interviews and Cultural Probe</a:t>
            </a:r>
          </a:p>
        </p:txBody>
      </p:sp>
      <p:sp>
        <p:nvSpPr>
          <p:cNvPr id="219" name="Google Shape;219;p2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dirty="0"/>
          </a:p>
        </p:txBody>
      </p:sp>
      <p:sp>
        <p:nvSpPr>
          <p:cNvPr id="220" name="Google Shape;220;p2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US" dirty="0"/>
              <a:t>current process</a:t>
            </a:r>
            <a:endParaRPr dirty="0"/>
          </a:p>
        </p:txBody>
      </p:sp>
      <p:sp>
        <p:nvSpPr>
          <p:cNvPr id="221" name="Google Shape;221;p29"/>
          <p:cNvSpPr/>
          <p:nvPr/>
        </p:nvSpPr>
        <p:spPr>
          <a:xfrm>
            <a:off x="826395" y="1524500"/>
            <a:ext cx="2676000" cy="1312500"/>
          </a:xfrm>
          <a:prstGeom prst="rightArrowCallout">
            <a:avLst>
              <a:gd name="adj1" fmla="val 12817"/>
              <a:gd name="adj2" fmla="val 14101"/>
              <a:gd name="adj3" fmla="val 18037"/>
              <a:gd name="adj4" fmla="val 78813"/>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lgn="ctr"/>
            <a:r>
              <a:rPr lang="en-US" sz="1800" dirty="0">
                <a:latin typeface="Raleway"/>
                <a:ea typeface="Raleway"/>
                <a:cs typeface="Raleway"/>
                <a:sym typeface="Raleway"/>
              </a:rPr>
              <a:t>Decide the topics and r</a:t>
            </a:r>
            <a:r>
              <a:rPr lang="en-US" altLang="ko-KR" sz="1800" dirty="0">
                <a:latin typeface="Raleway"/>
                <a:ea typeface="Raleway"/>
                <a:cs typeface="Raleway"/>
                <a:sym typeface="Raleway"/>
              </a:rPr>
              <a:t>esearch the topics with papers</a:t>
            </a:r>
          </a:p>
        </p:txBody>
      </p:sp>
      <p:sp>
        <p:nvSpPr>
          <p:cNvPr id="222" name="Google Shape;222;p2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4" name="TextBox 3">
            <a:extLst>
              <a:ext uri="{FF2B5EF4-FFF2-40B4-BE49-F238E27FC236}">
                <a16:creationId xmlns:a16="http://schemas.microsoft.com/office/drawing/2014/main" id="{375EBAAA-2BB7-499C-A22D-9981DACCB2E6}"/>
              </a:ext>
            </a:extLst>
          </p:cNvPr>
          <p:cNvSpPr txBox="1"/>
          <p:nvPr/>
        </p:nvSpPr>
        <p:spPr>
          <a:xfrm>
            <a:off x="3517305" y="3166148"/>
            <a:ext cx="2109389" cy="1477328"/>
          </a:xfrm>
          <a:prstGeom prst="rect">
            <a:avLst/>
          </a:prstGeom>
          <a:noFill/>
          <a:ln w="57150">
            <a:solidFill>
              <a:schemeClr val="accent1"/>
            </a:solidFill>
          </a:ln>
        </p:spPr>
        <p:txBody>
          <a:bodyPr wrap="square" rtlCol="0">
            <a:spAutoFit/>
          </a:bodyPr>
          <a:lstStyle/>
          <a:p>
            <a:pPr algn="ctr"/>
            <a:r>
              <a:rPr lang="en-US" altLang="ko-KR" sz="1800" dirty="0">
                <a:latin typeface="Raleway"/>
                <a:ea typeface="Raleway"/>
                <a:cs typeface="Raleway"/>
                <a:sym typeface="Raleway"/>
              </a:rPr>
              <a:t>Summaries the results from user research and conduct analysis of the data</a:t>
            </a:r>
            <a:endParaRPr lang="ko-KR"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671D7C-1093-42FA-A1A8-9789FD64128D}"/>
              </a:ext>
            </a:extLst>
          </p:cNvPr>
          <p:cNvSpPr>
            <a:spLocks noGrp="1"/>
          </p:cNvSpPr>
          <p:nvPr>
            <p:ph type="title"/>
          </p:nvPr>
        </p:nvSpPr>
        <p:spPr/>
        <p:txBody>
          <a:bodyPr/>
          <a:lstStyle/>
          <a:p>
            <a:r>
              <a:rPr lang="en-AU" altLang="ko-KR" dirty="0"/>
              <a:t>Summarising</a:t>
            </a:r>
            <a:r>
              <a:rPr lang="en-US" altLang="ko-KR" dirty="0"/>
              <a:t> the results</a:t>
            </a:r>
            <a:endParaRPr lang="ko-KR" altLang="en-US" dirty="0"/>
          </a:p>
        </p:txBody>
      </p:sp>
      <p:sp>
        <p:nvSpPr>
          <p:cNvPr id="3" name="텍스트 개체 틀 2">
            <a:extLst>
              <a:ext uri="{FF2B5EF4-FFF2-40B4-BE49-F238E27FC236}">
                <a16:creationId xmlns:a16="http://schemas.microsoft.com/office/drawing/2014/main" id="{D34BF7C9-C5EC-4223-A799-89554A443D1F}"/>
              </a:ext>
            </a:extLst>
          </p:cNvPr>
          <p:cNvSpPr>
            <a:spLocks noGrp="1"/>
          </p:cNvSpPr>
          <p:nvPr>
            <p:ph type="body" idx="1"/>
          </p:nvPr>
        </p:nvSpPr>
        <p:spPr/>
        <p:txBody>
          <a:bodyPr/>
          <a:lstStyle/>
          <a:p>
            <a:r>
              <a:rPr lang="en-US" altLang="ko-KR" dirty="0"/>
              <a:t>Once all the interviews and cultural probes have been completed and the result have been collected, it will be all scripted in a digital form</a:t>
            </a:r>
          </a:p>
          <a:p>
            <a:r>
              <a:rPr lang="en-US" altLang="ko-KR" dirty="0"/>
              <a:t>All the data will be analysed.</a:t>
            </a:r>
          </a:p>
          <a:p>
            <a:r>
              <a:rPr lang="en-US" altLang="ko-KR" dirty="0"/>
              <a:t>Numerical will be put in tables and graphs</a:t>
            </a:r>
          </a:p>
          <a:p>
            <a:r>
              <a:rPr lang="en-US" altLang="ko-KR" dirty="0"/>
              <a:t>Textual data will be analysed and grouped</a:t>
            </a:r>
          </a:p>
        </p:txBody>
      </p:sp>
      <p:sp>
        <p:nvSpPr>
          <p:cNvPr id="4" name="슬라이드 번호 개체 틀 3">
            <a:extLst>
              <a:ext uri="{FF2B5EF4-FFF2-40B4-BE49-F238E27FC236}">
                <a16:creationId xmlns:a16="http://schemas.microsoft.com/office/drawing/2014/main" id="{2B0485CA-5665-4B83-ABA4-2AE2CB1037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5485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671D7C-1093-42FA-A1A8-9789FD64128D}"/>
              </a:ext>
            </a:extLst>
          </p:cNvPr>
          <p:cNvSpPr>
            <a:spLocks noGrp="1"/>
          </p:cNvSpPr>
          <p:nvPr>
            <p:ph type="title"/>
          </p:nvPr>
        </p:nvSpPr>
        <p:spPr/>
        <p:txBody>
          <a:bodyPr/>
          <a:lstStyle/>
          <a:p>
            <a:r>
              <a:rPr lang="en-US" altLang="ko-KR" dirty="0"/>
              <a:t>Writing a report</a:t>
            </a:r>
            <a:endParaRPr lang="ko-KR" altLang="en-US" dirty="0"/>
          </a:p>
        </p:txBody>
      </p:sp>
      <p:sp>
        <p:nvSpPr>
          <p:cNvPr id="3" name="텍스트 개체 틀 2">
            <a:extLst>
              <a:ext uri="{FF2B5EF4-FFF2-40B4-BE49-F238E27FC236}">
                <a16:creationId xmlns:a16="http://schemas.microsoft.com/office/drawing/2014/main" id="{D34BF7C9-C5EC-4223-A799-89554A443D1F}"/>
              </a:ext>
            </a:extLst>
          </p:cNvPr>
          <p:cNvSpPr>
            <a:spLocks noGrp="1"/>
          </p:cNvSpPr>
          <p:nvPr>
            <p:ph type="body" idx="1"/>
          </p:nvPr>
        </p:nvSpPr>
        <p:spPr/>
        <p:txBody>
          <a:bodyPr/>
          <a:lstStyle/>
          <a:p>
            <a:r>
              <a:rPr lang="en-US" altLang="ko-KR" dirty="0"/>
              <a:t>When all the data have been analysed, all the findings will be written into a formal report.</a:t>
            </a:r>
          </a:p>
          <a:p>
            <a:endParaRPr lang="en-US" altLang="ko-KR" dirty="0"/>
          </a:p>
        </p:txBody>
      </p:sp>
      <p:sp>
        <p:nvSpPr>
          <p:cNvPr id="4" name="슬라이드 번호 개체 틀 3">
            <a:extLst>
              <a:ext uri="{FF2B5EF4-FFF2-40B4-BE49-F238E27FC236}">
                <a16:creationId xmlns:a16="http://schemas.microsoft.com/office/drawing/2014/main" id="{2B0485CA-5665-4B83-ABA4-2AE2CB1037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40332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ctrTitle" idx="4294967295"/>
          </p:nvPr>
        </p:nvSpPr>
        <p:spPr>
          <a:xfrm>
            <a:off x="685800" y="857249"/>
            <a:ext cx="7772400" cy="742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A8122A"/>
                </a:solidFill>
              </a:rPr>
              <a:t>Thanks!</a:t>
            </a:r>
            <a:endParaRPr sz="2400" dirty="0">
              <a:solidFill>
                <a:srgbClr val="A8122A"/>
              </a:solidFill>
            </a:endParaRPr>
          </a:p>
        </p:txBody>
      </p:sp>
      <p:sp>
        <p:nvSpPr>
          <p:cNvPr id="303" name="Google Shape;303;p35"/>
          <p:cNvSpPr txBox="1">
            <a:spLocks noGrp="1"/>
          </p:cNvSpPr>
          <p:nvPr>
            <p:ph type="subTitle" idx="4294967295"/>
          </p:nvPr>
        </p:nvSpPr>
        <p:spPr>
          <a:xfrm>
            <a:off x="1275150" y="1468463"/>
            <a:ext cx="6593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solidFill>
                  <a:srgbClr val="FFFFFF"/>
                </a:solidFill>
              </a:rPr>
              <a:t>ANY QUESTIONS?</a:t>
            </a:r>
            <a:endParaRPr sz="3600" b="1" dirty="0">
              <a:solidFill>
                <a:srgbClr val="FFFFFF"/>
              </a:solidFill>
            </a:endParaRPr>
          </a:p>
        </p:txBody>
      </p:sp>
      <p:sp>
        <p:nvSpPr>
          <p:cNvPr id="304" name="Google Shape;304;p35"/>
          <p:cNvSpPr txBox="1">
            <a:spLocks noGrp="1"/>
          </p:cNvSpPr>
          <p:nvPr>
            <p:ph type="body" idx="4294967295"/>
          </p:nvPr>
        </p:nvSpPr>
        <p:spPr>
          <a:xfrm>
            <a:off x="1275150" y="2841694"/>
            <a:ext cx="6593700" cy="128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dirty="0">
                <a:solidFill>
                  <a:srgbClr val="FFFFFF"/>
                </a:solidFill>
              </a:rPr>
              <a:t>Feel Free to Ask</a:t>
            </a:r>
            <a:endParaRPr sz="1800" dirty="0">
              <a:solidFill>
                <a:srgbClr val="FFFFFF"/>
              </a:solidFill>
            </a:endParaRPr>
          </a:p>
        </p:txBody>
      </p:sp>
      <p:sp>
        <p:nvSpPr>
          <p:cNvPr id="305" name="Google Shape;305;p3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dirty="0"/>
          </a:p>
        </p:txBody>
      </p:sp>
      <p:grpSp>
        <p:nvGrpSpPr>
          <p:cNvPr id="306" name="Google Shape;306;p35"/>
          <p:cNvGrpSpPr/>
          <p:nvPr/>
        </p:nvGrpSpPr>
        <p:grpSpPr>
          <a:xfrm>
            <a:off x="3927600" y="2539800"/>
            <a:ext cx="1288800" cy="63900"/>
            <a:chOff x="3927600" y="2539800"/>
            <a:chExt cx="1288800" cy="63900"/>
          </a:xfrm>
        </p:grpSpPr>
        <p:cxnSp>
          <p:nvCxnSpPr>
            <p:cNvPr id="307" name="Google Shape;307;p35"/>
            <p:cNvCxnSpPr/>
            <p:nvPr/>
          </p:nvCxnSpPr>
          <p:spPr>
            <a:xfrm>
              <a:off x="3927600" y="2571750"/>
              <a:ext cx="1288800" cy="0"/>
            </a:xfrm>
            <a:prstGeom prst="straightConnector1">
              <a:avLst/>
            </a:prstGeom>
            <a:noFill/>
            <a:ln w="9525" cap="flat" cmpd="sng">
              <a:solidFill>
                <a:schemeClr val="accent3"/>
              </a:solidFill>
              <a:prstDash val="solid"/>
              <a:round/>
              <a:headEnd type="none" w="med" len="med"/>
              <a:tailEnd type="none" w="med" len="med"/>
            </a:ln>
          </p:spPr>
        </p:cxnSp>
        <p:sp>
          <p:nvSpPr>
            <p:cNvPr id="308" name="Google Shape;308;p35"/>
            <p:cNvSpPr/>
            <p:nvPr/>
          </p:nvSpPr>
          <p:spPr>
            <a:xfrm flipH="1">
              <a:off x="4538275" y="2539800"/>
              <a:ext cx="67500" cy="63900"/>
            </a:xfrm>
            <a:prstGeom prst="diamond">
              <a:avLst/>
            </a:prstGeom>
            <a:solidFill>
              <a:srgbClr val="22222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Google Shape;219;p2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dirty="0"/>
          </a:p>
        </p:txBody>
      </p:sp>
      <p:sp>
        <p:nvSpPr>
          <p:cNvPr id="220" name="Google Shape;220;p2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presentation Roadmap</a:t>
            </a:r>
            <a:endParaRPr dirty="0"/>
          </a:p>
        </p:txBody>
      </p:sp>
      <p:sp>
        <p:nvSpPr>
          <p:cNvPr id="222" name="Google Shape;222;p2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dirty="0"/>
          </a:p>
        </p:txBody>
      </p:sp>
      <p:sp>
        <p:nvSpPr>
          <p:cNvPr id="4" name="TextBox 3">
            <a:extLst>
              <a:ext uri="{FF2B5EF4-FFF2-40B4-BE49-F238E27FC236}">
                <a16:creationId xmlns:a16="http://schemas.microsoft.com/office/drawing/2014/main" id="{375EBAAA-2BB7-499C-A22D-9981DACCB2E6}"/>
              </a:ext>
            </a:extLst>
          </p:cNvPr>
          <p:cNvSpPr txBox="1"/>
          <p:nvPr/>
        </p:nvSpPr>
        <p:spPr>
          <a:xfrm>
            <a:off x="5883242" y="2078290"/>
            <a:ext cx="2109389" cy="1477328"/>
          </a:xfrm>
          <a:prstGeom prst="rect">
            <a:avLst/>
          </a:prstGeom>
          <a:noFill/>
          <a:ln w="6350">
            <a:solidFill>
              <a:schemeClr val="tx1"/>
            </a:solidFill>
          </a:ln>
        </p:spPr>
        <p:txBody>
          <a:bodyPr wrap="square" rtlCol="0">
            <a:spAutoFit/>
          </a:bodyPr>
          <a:lstStyle/>
          <a:p>
            <a:pPr algn="ctr"/>
            <a:endParaRPr lang="en-US" altLang="ko-KR" sz="1800" dirty="0">
              <a:latin typeface="Raleway"/>
              <a:sym typeface="Raleway"/>
            </a:endParaRPr>
          </a:p>
          <a:p>
            <a:pPr algn="ctr"/>
            <a:endParaRPr lang="en-US" altLang="ko-KR" sz="1800" dirty="0">
              <a:latin typeface="Raleway"/>
              <a:sym typeface="Raleway"/>
            </a:endParaRPr>
          </a:p>
          <a:p>
            <a:pPr algn="ctr"/>
            <a:r>
              <a:rPr lang="en-US" altLang="ko-KR" sz="1800" dirty="0">
                <a:latin typeface="Raleway"/>
                <a:sym typeface="Raleway"/>
              </a:rPr>
              <a:t>Future plans from this point</a:t>
            </a:r>
          </a:p>
          <a:p>
            <a:pPr algn="ctr"/>
            <a:endParaRPr lang="ko-KR" altLang="en-US" sz="1800" dirty="0"/>
          </a:p>
        </p:txBody>
      </p:sp>
      <p:sp>
        <p:nvSpPr>
          <p:cNvPr id="218" name="Google Shape;218;p29"/>
          <p:cNvSpPr/>
          <p:nvPr/>
        </p:nvSpPr>
        <p:spPr>
          <a:xfrm>
            <a:off x="3342973" y="2160704"/>
            <a:ext cx="2676000" cy="1312500"/>
          </a:xfrm>
          <a:prstGeom prst="rightArrowCallout">
            <a:avLst>
              <a:gd name="adj1" fmla="val 12817"/>
              <a:gd name="adj2" fmla="val 14101"/>
              <a:gd name="adj3" fmla="val 18037"/>
              <a:gd name="adj4" fmla="val 78813"/>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ko-KR" sz="1800" dirty="0">
                <a:latin typeface="Raleway"/>
                <a:ea typeface="Raleway"/>
                <a:cs typeface="Raleway"/>
                <a:sym typeface="Raleway"/>
              </a:rPr>
              <a:t>User Research Methodology and Process</a:t>
            </a:r>
          </a:p>
        </p:txBody>
      </p:sp>
      <p:sp>
        <p:nvSpPr>
          <p:cNvPr id="221" name="Google Shape;221;p29"/>
          <p:cNvSpPr/>
          <p:nvPr/>
        </p:nvSpPr>
        <p:spPr>
          <a:xfrm>
            <a:off x="819251" y="2160704"/>
            <a:ext cx="2676000" cy="1312500"/>
          </a:xfrm>
          <a:prstGeom prst="rightArrowCallout">
            <a:avLst>
              <a:gd name="adj1" fmla="val 12817"/>
              <a:gd name="adj2" fmla="val 14101"/>
              <a:gd name="adj3" fmla="val 18037"/>
              <a:gd name="adj4" fmla="val 78813"/>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lgn="ctr"/>
            <a:r>
              <a:rPr lang="en-US" sz="1800" dirty="0">
                <a:latin typeface="Raleway"/>
                <a:ea typeface="Raleway"/>
                <a:cs typeface="Raleway"/>
                <a:sym typeface="Raleway"/>
              </a:rPr>
              <a:t>Research Topic Breakdown</a:t>
            </a:r>
            <a:endParaRPr lang="en-US" altLang="ko-KR" sz="1800" dirty="0">
              <a:latin typeface="Raleway"/>
              <a:ea typeface="Raleway"/>
              <a:cs typeface="Raleway"/>
              <a:sym typeface="Raleway"/>
            </a:endParaRPr>
          </a:p>
        </p:txBody>
      </p:sp>
    </p:spTree>
    <p:extLst>
      <p:ext uri="{BB962C8B-B14F-4D97-AF65-F5344CB8AC3E}">
        <p14:creationId xmlns:p14="http://schemas.microsoft.com/office/powerpoint/2010/main" val="59743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br>
              <a:rPr lang="en" dirty="0"/>
            </a:br>
            <a:r>
              <a:rPr lang="en-US" dirty="0"/>
              <a:t>Research Topics and papers</a:t>
            </a:r>
            <a:endParaRPr dirty="0"/>
          </a:p>
        </p:txBody>
      </p:sp>
      <p:sp>
        <p:nvSpPr>
          <p:cNvPr id="99" name="Google Shape;99;p16"/>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p>
            <a:pPr marL="0" lvl="0" indent="0"/>
            <a:r>
              <a:rPr lang="en-US" altLang="ko-KR" dirty="0"/>
              <a:t>Topics that have been researched with papers</a:t>
            </a:r>
            <a:endParaRPr dirty="0"/>
          </a:p>
        </p:txBody>
      </p:sp>
      <p:sp>
        <p:nvSpPr>
          <p:cNvPr id="100" name="Google Shape;100;p1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Public Perception</a:t>
            </a:r>
            <a:endParaRPr dirty="0"/>
          </a:p>
        </p:txBody>
      </p:sp>
      <p:sp>
        <p:nvSpPr>
          <p:cNvPr id="112" name="Google Shape;112;p18"/>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dirty="0"/>
              <a:t>What is the public perception of contact tracing?</a:t>
            </a:r>
          </a:p>
          <a:p>
            <a:r>
              <a:rPr lang="en-US" altLang="ko-KR" dirty="0"/>
              <a:t>How people feel and think about contact tracing</a:t>
            </a:r>
            <a:endParaRPr lang="en-US" dirty="0"/>
          </a:p>
          <a:p>
            <a:pPr marL="457200" lvl="0" indent="-342900" algn="l" rtl="0">
              <a:spcBef>
                <a:spcPts val="600"/>
              </a:spcBef>
              <a:spcAft>
                <a:spcPts val="0"/>
              </a:spcAft>
              <a:buSzPts val="1800"/>
              <a:buChar char="◉"/>
            </a:pPr>
            <a:r>
              <a:rPr lang="en-US" dirty="0"/>
              <a:t>Negative or Positive?</a:t>
            </a:r>
          </a:p>
        </p:txBody>
      </p:sp>
      <p:sp>
        <p:nvSpPr>
          <p:cNvPr id="113" name="Google Shape;113;p1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1810200" y="536731"/>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Public Perception – papers</a:t>
            </a:r>
            <a:endParaRPr dirty="0"/>
          </a:p>
        </p:txBody>
      </p:sp>
      <p:sp>
        <p:nvSpPr>
          <p:cNvPr id="113" name="Google Shape;113;p1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dirty="0"/>
          </a:p>
        </p:txBody>
      </p:sp>
      <p:pic>
        <p:nvPicPr>
          <p:cNvPr id="4" name="그림 3">
            <a:extLst>
              <a:ext uri="{FF2B5EF4-FFF2-40B4-BE49-F238E27FC236}">
                <a16:creationId xmlns:a16="http://schemas.microsoft.com/office/drawing/2014/main" id="{9DFF161A-043C-47CA-8C8C-6DCEDC559FD8}"/>
              </a:ext>
            </a:extLst>
          </p:cNvPr>
          <p:cNvPicPr>
            <a:picLocks noChangeAspect="1"/>
          </p:cNvPicPr>
          <p:nvPr/>
        </p:nvPicPr>
        <p:blipFill>
          <a:blip r:embed="rId3"/>
          <a:stretch>
            <a:fillRect/>
          </a:stretch>
        </p:blipFill>
        <p:spPr>
          <a:xfrm>
            <a:off x="2169987" y="1252154"/>
            <a:ext cx="4255326" cy="2639192"/>
          </a:xfrm>
          <a:prstGeom prst="rect">
            <a:avLst/>
          </a:prstGeom>
        </p:spPr>
      </p:pic>
    </p:spTree>
    <p:extLst>
      <p:ext uri="{BB962C8B-B14F-4D97-AF65-F5344CB8AC3E}">
        <p14:creationId xmlns:p14="http://schemas.microsoft.com/office/powerpoint/2010/main" val="91671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EFE589-B20B-414A-8836-FD12FF612904}"/>
              </a:ext>
            </a:extLst>
          </p:cNvPr>
          <p:cNvSpPr>
            <a:spLocks noGrp="1"/>
          </p:cNvSpPr>
          <p:nvPr>
            <p:ph type="title"/>
          </p:nvPr>
        </p:nvSpPr>
        <p:spPr/>
        <p:txBody>
          <a:bodyPr/>
          <a:lstStyle/>
          <a:p>
            <a:r>
              <a:rPr lang="en-US" altLang="ko-KR" dirty="0"/>
              <a:t>Privacy Concern</a:t>
            </a:r>
            <a:endParaRPr lang="ko-KR" altLang="en-US" dirty="0"/>
          </a:p>
        </p:txBody>
      </p:sp>
      <p:sp>
        <p:nvSpPr>
          <p:cNvPr id="3" name="텍스트 개체 틀 2">
            <a:extLst>
              <a:ext uri="{FF2B5EF4-FFF2-40B4-BE49-F238E27FC236}">
                <a16:creationId xmlns:a16="http://schemas.microsoft.com/office/drawing/2014/main" id="{AB22E536-7E49-4814-B9D4-A1F17175B7D9}"/>
              </a:ext>
            </a:extLst>
          </p:cNvPr>
          <p:cNvSpPr>
            <a:spLocks noGrp="1"/>
          </p:cNvSpPr>
          <p:nvPr>
            <p:ph type="body" idx="1"/>
          </p:nvPr>
        </p:nvSpPr>
        <p:spPr/>
        <p:txBody>
          <a:bodyPr/>
          <a:lstStyle/>
          <a:p>
            <a:r>
              <a:rPr lang="en-US" altLang="ko-KR" dirty="0"/>
              <a:t>What privacy concerns do people have on contact tracing?</a:t>
            </a:r>
          </a:p>
          <a:p>
            <a:r>
              <a:rPr lang="en-US" altLang="ko-KR" dirty="0"/>
              <a:t>There always has been concerns, but how specific about contact tracing?</a:t>
            </a:r>
          </a:p>
          <a:p>
            <a:r>
              <a:rPr lang="en-US" altLang="ko-KR" dirty="0"/>
              <a:t>People think contact tracing is a form of surveillance?</a:t>
            </a:r>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93E76830-8FB4-4DD9-AE47-CA21A97EA2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6057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A3E597-1C36-4C2F-BE92-AF2F87602E36}"/>
              </a:ext>
            </a:extLst>
          </p:cNvPr>
          <p:cNvSpPr>
            <a:spLocks noGrp="1"/>
          </p:cNvSpPr>
          <p:nvPr>
            <p:ph type="title"/>
          </p:nvPr>
        </p:nvSpPr>
        <p:spPr/>
        <p:txBody>
          <a:bodyPr/>
          <a:lstStyle/>
          <a:p>
            <a:r>
              <a:rPr lang="en-US" altLang="ko-KR" dirty="0"/>
              <a:t>Privacy Concern - Papers</a:t>
            </a:r>
            <a:endParaRPr lang="ko-KR" altLang="en-US" dirty="0"/>
          </a:p>
        </p:txBody>
      </p:sp>
      <p:sp>
        <p:nvSpPr>
          <p:cNvPr id="4" name="슬라이드 번호 개체 틀 3">
            <a:extLst>
              <a:ext uri="{FF2B5EF4-FFF2-40B4-BE49-F238E27FC236}">
                <a16:creationId xmlns:a16="http://schemas.microsoft.com/office/drawing/2014/main" id="{7C7DC3D4-E679-4C6C-84FB-C816555E2B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Picture 2">
            <a:extLst>
              <a:ext uri="{FF2B5EF4-FFF2-40B4-BE49-F238E27FC236}">
                <a16:creationId xmlns:a16="http://schemas.microsoft.com/office/drawing/2014/main" id="{E4841594-364A-463C-AFFC-94461AADF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5" y="1234638"/>
            <a:ext cx="4847664" cy="1553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B634DDB-F7EE-4472-89C9-38A9D6AD7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50" y="1410868"/>
            <a:ext cx="4051877" cy="120127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D91A1B8-E362-4C36-90AC-7F4325884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10" y="2788376"/>
            <a:ext cx="2970535" cy="2280266"/>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632D2C0C-F32F-477A-8FA0-E6EEFC0C1CE3}"/>
              </a:ext>
            </a:extLst>
          </p:cNvPr>
          <p:cNvPicPr>
            <a:picLocks noChangeAspect="1"/>
          </p:cNvPicPr>
          <p:nvPr/>
        </p:nvPicPr>
        <p:blipFill>
          <a:blip r:embed="rId5"/>
          <a:stretch>
            <a:fillRect/>
          </a:stretch>
        </p:blipFill>
        <p:spPr>
          <a:xfrm>
            <a:off x="4846350" y="3415874"/>
            <a:ext cx="3853401" cy="985975"/>
          </a:xfrm>
          <a:prstGeom prst="rect">
            <a:avLst/>
          </a:prstGeom>
        </p:spPr>
      </p:pic>
    </p:spTree>
    <p:extLst>
      <p:ext uri="{BB962C8B-B14F-4D97-AF65-F5344CB8AC3E}">
        <p14:creationId xmlns:p14="http://schemas.microsoft.com/office/powerpoint/2010/main" val="361962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3CA45-05BC-4FDD-8F92-EB4C75CC92DD}"/>
              </a:ext>
            </a:extLst>
          </p:cNvPr>
          <p:cNvSpPr>
            <a:spLocks noGrp="1"/>
          </p:cNvSpPr>
          <p:nvPr>
            <p:ph type="title"/>
          </p:nvPr>
        </p:nvSpPr>
        <p:spPr/>
        <p:txBody>
          <a:bodyPr/>
          <a:lstStyle/>
          <a:p>
            <a:r>
              <a:rPr lang="en-US" altLang="ko-KR" dirty="0"/>
              <a:t>Actual Impact of the system</a:t>
            </a:r>
            <a:endParaRPr lang="ko-KR" altLang="en-US" dirty="0"/>
          </a:p>
        </p:txBody>
      </p:sp>
      <p:sp>
        <p:nvSpPr>
          <p:cNvPr id="3" name="텍스트 개체 틀 2">
            <a:extLst>
              <a:ext uri="{FF2B5EF4-FFF2-40B4-BE49-F238E27FC236}">
                <a16:creationId xmlns:a16="http://schemas.microsoft.com/office/drawing/2014/main" id="{37C3750B-F1C2-46AC-BB3C-0224218D77B7}"/>
              </a:ext>
            </a:extLst>
          </p:cNvPr>
          <p:cNvSpPr>
            <a:spLocks noGrp="1"/>
          </p:cNvSpPr>
          <p:nvPr>
            <p:ph type="body" idx="1"/>
          </p:nvPr>
        </p:nvSpPr>
        <p:spPr/>
        <p:txBody>
          <a:bodyPr/>
          <a:lstStyle/>
          <a:p>
            <a:r>
              <a:rPr lang="en-US" altLang="ko-KR" dirty="0"/>
              <a:t>How much impact contact tracing app actually has</a:t>
            </a:r>
          </a:p>
          <a:p>
            <a:r>
              <a:rPr lang="en-US" altLang="ko-KR" dirty="0"/>
              <a:t>How is this actually useful</a:t>
            </a:r>
            <a:endParaRPr lang="ko-KR" altLang="en-US" dirty="0"/>
          </a:p>
        </p:txBody>
      </p:sp>
      <p:sp>
        <p:nvSpPr>
          <p:cNvPr id="4" name="슬라이드 번호 개체 틀 3">
            <a:extLst>
              <a:ext uri="{FF2B5EF4-FFF2-40B4-BE49-F238E27FC236}">
                <a16:creationId xmlns:a16="http://schemas.microsoft.com/office/drawing/2014/main" id="{27DBAF67-C3B8-43FE-80B9-B782AC2D4F8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861843790"/>
      </p:ext>
    </p:extLst>
  </p:cSld>
  <p:clrMapOvr>
    <a:masterClrMapping/>
  </p:clrMapOvr>
</p:sld>
</file>

<file path=ppt/theme/theme1.xml><?xml version="1.0" encoding="utf-8"?>
<a:theme xmlns:a="http://schemas.openxmlformats.org/drawingml/2006/main" name="Othello template">
  <a:themeElements>
    <a:clrScheme name="Custom 347">
      <a:dk1>
        <a:srgbClr val="222222"/>
      </a:dk1>
      <a:lt1>
        <a:srgbClr val="FFFFFF"/>
      </a:lt1>
      <a:dk2>
        <a:srgbClr val="222222"/>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TotalTime>
  <Words>1299</Words>
  <Application>Microsoft Office PowerPoint</Application>
  <PresentationFormat>화면 슬라이드 쇼(16:9)</PresentationFormat>
  <Paragraphs>163</Paragraphs>
  <Slides>28</Slides>
  <Notes>10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28</vt:i4>
      </vt:variant>
    </vt:vector>
  </HeadingPairs>
  <TitlesOfParts>
    <vt:vector size="33" baseType="lpstr">
      <vt:lpstr>Raleway</vt:lpstr>
      <vt:lpstr>Arial</vt:lpstr>
      <vt:lpstr>Merriweather</vt:lpstr>
      <vt:lpstr>Times New Roman</vt:lpstr>
      <vt:lpstr>Othello template</vt:lpstr>
      <vt:lpstr>Privacy Concerns on Contact Tracing App</vt:lpstr>
      <vt:lpstr>PowerPoint 프레젠테이션</vt:lpstr>
      <vt:lpstr>Our process is easy</vt:lpstr>
      <vt:lpstr>1. Research Topics and papers</vt:lpstr>
      <vt:lpstr>Public Perception</vt:lpstr>
      <vt:lpstr>Public Perception – papers</vt:lpstr>
      <vt:lpstr>Privacy Concern</vt:lpstr>
      <vt:lpstr>Privacy Concern - Papers</vt:lpstr>
      <vt:lpstr>Actual Impact of the system</vt:lpstr>
      <vt:lpstr>Actual Impact of the system – paper</vt:lpstr>
      <vt:lpstr>Effectiveness of the system as mobile application</vt:lpstr>
      <vt:lpstr>Effectiveness of the system as mobile application - paper</vt:lpstr>
      <vt:lpstr>Primary Medium</vt:lpstr>
      <vt:lpstr>Primary Medium-paper</vt:lpstr>
      <vt:lpstr>Contact tracing in Brisbane Area</vt:lpstr>
      <vt:lpstr>2. User Research</vt:lpstr>
      <vt:lpstr>Interview - Plan</vt:lpstr>
      <vt:lpstr>Interview Procedures</vt:lpstr>
      <vt:lpstr>Interview Questions</vt:lpstr>
      <vt:lpstr>Photos from Interview</vt:lpstr>
      <vt:lpstr>Current Interview Status</vt:lpstr>
      <vt:lpstr>Cultural Probe</vt:lpstr>
      <vt:lpstr>Probe Questions</vt:lpstr>
      <vt:lpstr>3. Future Plans</vt:lpstr>
      <vt:lpstr>Our process is easy</vt:lpstr>
      <vt:lpstr>Summarising the results</vt:lpstr>
      <vt:lpstr>Writing a report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Concerns on Contact Tracing App</dc:title>
  <cp:lastModifiedBy>Jeon Hyun Soo</cp:lastModifiedBy>
  <cp:revision>22</cp:revision>
  <dcterms:modified xsi:type="dcterms:W3CDTF">2020-09-24T22:19:33Z</dcterms:modified>
</cp:coreProperties>
</file>